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notesMasterIdLst>
    <p:notesMasterId r:id="rId18"/>
  </p:notesMasterIdLst>
  <p:handoutMasterIdLst>
    <p:handoutMasterId r:id="rId19"/>
  </p:handoutMasterIdLst>
  <p:sldIdLst>
    <p:sldId id="299" r:id="rId2"/>
    <p:sldId id="256" r:id="rId3"/>
    <p:sldId id="297" r:id="rId4"/>
    <p:sldId id="294" r:id="rId5"/>
    <p:sldId id="265" r:id="rId6"/>
    <p:sldId id="296" r:id="rId7"/>
    <p:sldId id="275" r:id="rId8"/>
    <p:sldId id="267" r:id="rId9"/>
    <p:sldId id="266" r:id="rId10"/>
    <p:sldId id="272" r:id="rId11"/>
    <p:sldId id="276" r:id="rId12"/>
    <p:sldId id="279" r:id="rId13"/>
    <p:sldId id="289" r:id="rId14"/>
    <p:sldId id="268" r:id="rId15"/>
    <p:sldId id="281" r:id="rId16"/>
    <p:sldId id="295" r:id="rId17"/>
  </p:sldIdLst>
  <p:sldSz cx="9144000" cy="6858000" type="screen4x3"/>
  <p:notesSz cx="7010400" cy="92964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778" autoAdjust="0"/>
  </p:normalViewPr>
  <p:slideViewPr>
    <p:cSldViewPr>
      <p:cViewPr varScale="1">
        <p:scale>
          <a:sx n="56" d="100"/>
          <a:sy n="56" d="100"/>
        </p:scale>
        <p:origin x="1806"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1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F92F4D0A-AEB8-4F6F-9744-70FF6156A180}" type="datetimeFigureOut">
              <a:rPr lang="en-US" smtClean="0"/>
              <a:t>9/25/2015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63DC5F03-C3DA-4C9A-8C7A-DD458C558BBD}" type="slidenum">
              <a:rPr lang="en-US" smtClean="0"/>
              <a:t>‹#›</a:t>
            </a:fld>
            <a:endParaRPr lang="en-US"/>
          </a:p>
        </p:txBody>
      </p:sp>
    </p:spTree>
    <p:extLst>
      <p:ext uri="{BB962C8B-B14F-4D97-AF65-F5344CB8AC3E}">
        <p14:creationId xmlns:p14="http://schemas.microsoft.com/office/powerpoint/2010/main" val="11715504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3037840" cy="4648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eaLnBrk="1" hangingPunct="1">
              <a:defRPr sz="1200">
                <a:latin typeface="Arial" charset="0"/>
              </a:defRPr>
            </a:lvl1pPr>
          </a:lstStyle>
          <a:p>
            <a:endParaRPr lang="en-US" altLang="en-US"/>
          </a:p>
        </p:txBody>
      </p:sp>
      <p:sp>
        <p:nvSpPr>
          <p:cNvPr id="15363" name="Rectangle 3"/>
          <p:cNvSpPr>
            <a:spLocks noGrp="1" noChangeArrowheads="1"/>
          </p:cNvSpPr>
          <p:nvPr>
            <p:ph type="dt" idx="1"/>
          </p:nvPr>
        </p:nvSpPr>
        <p:spPr bwMode="auto">
          <a:xfrm>
            <a:off x="3970938" y="0"/>
            <a:ext cx="3037840" cy="4648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eaLnBrk="1" hangingPunct="1">
              <a:defRPr sz="1200">
                <a:latin typeface="Arial" charset="0"/>
              </a:defRPr>
            </a:lvl1pPr>
          </a:lstStyle>
          <a:p>
            <a:endParaRPr lang="en-US" altLang="en-US"/>
          </a:p>
        </p:txBody>
      </p:sp>
      <p:sp>
        <p:nvSpPr>
          <p:cNvPr id="1536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15365" name="Rectangle 5"/>
          <p:cNvSpPr>
            <a:spLocks noGrp="1" noChangeArrowheads="1"/>
          </p:cNvSpPr>
          <p:nvPr>
            <p:ph type="body" sz="quarter" idx="3"/>
          </p:nvPr>
        </p:nvSpPr>
        <p:spPr bwMode="auto">
          <a:xfrm>
            <a:off x="701040" y="4415790"/>
            <a:ext cx="5608320" cy="41833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5366" name="Rectangle 6"/>
          <p:cNvSpPr>
            <a:spLocks noGrp="1" noChangeArrowheads="1"/>
          </p:cNvSpPr>
          <p:nvPr>
            <p:ph type="ftr" sz="quarter" idx="4"/>
          </p:nvPr>
        </p:nvSpPr>
        <p:spPr bwMode="auto">
          <a:xfrm>
            <a:off x="0" y="8829967"/>
            <a:ext cx="3037840" cy="4648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eaLnBrk="1" hangingPunct="1">
              <a:defRPr sz="1200">
                <a:latin typeface="Arial" charset="0"/>
              </a:defRPr>
            </a:lvl1pPr>
          </a:lstStyle>
          <a:p>
            <a:endParaRPr lang="en-US" altLang="en-US"/>
          </a:p>
        </p:txBody>
      </p:sp>
      <p:sp>
        <p:nvSpPr>
          <p:cNvPr id="15367" name="Rectangle 7"/>
          <p:cNvSpPr>
            <a:spLocks noGrp="1" noChangeArrowheads="1"/>
          </p:cNvSpPr>
          <p:nvPr>
            <p:ph type="sldNum" sz="quarter" idx="5"/>
          </p:nvPr>
        </p:nvSpPr>
        <p:spPr bwMode="auto">
          <a:xfrm>
            <a:off x="3970938" y="8829967"/>
            <a:ext cx="3037840" cy="4648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eaLnBrk="1" hangingPunct="1">
              <a:defRPr sz="1200">
                <a:latin typeface="Arial" charset="0"/>
              </a:defRPr>
            </a:lvl1pPr>
          </a:lstStyle>
          <a:p>
            <a:fld id="{7E0278E7-46A9-468D-A4B5-4C992BD839E3}" type="slidenum">
              <a:rPr lang="en-US" altLang="en-US"/>
              <a:pPr/>
              <a:t>‹#›</a:t>
            </a:fld>
            <a:endParaRPr lang="en-US" altLang="en-US"/>
          </a:p>
        </p:txBody>
      </p:sp>
    </p:spTree>
    <p:extLst>
      <p:ext uri="{BB962C8B-B14F-4D97-AF65-F5344CB8AC3E}">
        <p14:creationId xmlns:p14="http://schemas.microsoft.com/office/powerpoint/2010/main" val="221316418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2</a:t>
            </a:fld>
            <a:endParaRPr lang="en-US" altLang="en-US"/>
          </a:p>
        </p:txBody>
      </p:sp>
    </p:spTree>
    <p:extLst>
      <p:ext uri="{BB962C8B-B14F-4D97-AF65-F5344CB8AC3E}">
        <p14:creationId xmlns:p14="http://schemas.microsoft.com/office/powerpoint/2010/main" val="1740418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Enabling your practice to improve without disrupting patient care</a:t>
            </a:r>
          </a:p>
          <a:p>
            <a:r>
              <a:rPr lang="en-US" dirty="0"/>
              <a:t>-  Skills to be a learning organization</a:t>
            </a:r>
          </a:p>
          <a:p>
            <a:r>
              <a:rPr lang="en-US" dirty="0"/>
              <a:t>-  Engaging all practice staff to “ see problems and solve problems”</a:t>
            </a:r>
          </a:p>
          <a:p>
            <a:r>
              <a:rPr lang="en-US" dirty="0"/>
              <a:t>-  Same approach can improve patient safety, quality, patient experience, efficiency</a:t>
            </a:r>
          </a:p>
          <a:p>
            <a:r>
              <a:rPr lang="en-US" dirty="0"/>
              <a:t>-  Makes work more manageable</a:t>
            </a:r>
          </a:p>
          <a:p>
            <a:endParaRPr lang="en-US" dirty="0"/>
          </a:p>
          <a:p>
            <a:r>
              <a:rPr lang="en-US" dirty="0"/>
              <a:t>Accelerating Improvement in Healthcare &amp; </a:t>
            </a:r>
          </a:p>
          <a:p>
            <a:r>
              <a:rPr lang="en-US" dirty="0"/>
              <a:t>“ Leader-led Learning: the great differentiator”</a:t>
            </a:r>
          </a:p>
          <a:p>
            <a:r>
              <a:rPr lang="en-US" dirty="0"/>
              <a:t>   Steve Spear</a:t>
            </a:r>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4</a:t>
            </a:fld>
            <a:endParaRPr lang="en-US" altLang="en-US"/>
          </a:p>
        </p:txBody>
      </p:sp>
    </p:spTree>
    <p:extLst>
      <p:ext uri="{BB962C8B-B14F-4D97-AF65-F5344CB8AC3E}">
        <p14:creationId xmlns:p14="http://schemas.microsoft.com/office/powerpoint/2010/main" val="1627771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smtClean="0"/>
              <a:t>For</a:t>
            </a:r>
            <a:r>
              <a:rPr lang="en-US" altLang="en-US" baseline="0" dirty="0" smtClean="0"/>
              <a:t> those of you who attended last May, this is review, but in case you were unable to attend, we began with the concept of focusing on systems, not individuals, and the development of a strong culture of safety as a prerequisite for learning and improvement</a:t>
            </a:r>
          </a:p>
          <a:p>
            <a:r>
              <a:rPr lang="en-US" altLang="en-US" baseline="0" dirty="0" smtClean="0"/>
              <a:t>People have to want to improve and feel safe to call out or share information in order for us to learn from adverse events, mistakes or hazardous conditions</a:t>
            </a:r>
          </a:p>
          <a:p>
            <a:r>
              <a:rPr lang="en-US" altLang="en-US" baseline="0" dirty="0" smtClean="0"/>
              <a:t>For improvement, we gave you a high level view of MFI. Today, we will slow down and take a deeper dive into the MFI. You’ll get to know the </a:t>
            </a:r>
            <a:r>
              <a:rPr lang="en-US" altLang="en-US" baseline="0" dirty="0" err="1" smtClean="0"/>
              <a:t>toolw</a:t>
            </a:r>
            <a:r>
              <a:rPr lang="en-US" altLang="en-US" baseline="0" dirty="0" smtClean="0"/>
              <a:t> and walk through the steps yourselves using test result management as a sample patient safety/improvement project.</a:t>
            </a:r>
          </a:p>
          <a:p>
            <a:endParaRPr lang="en-US" altLang="en-US" baseline="0" dirty="0" smtClean="0"/>
          </a:p>
          <a:p>
            <a:r>
              <a:rPr lang="en-US" altLang="en-US" baseline="0" dirty="0" smtClean="0"/>
              <a:t>Lastly, we will highlight patient engagement as a recurring theme for improvement and patient safety.</a:t>
            </a:r>
          </a:p>
          <a:p>
            <a:endParaRPr lang="en-US" altLang="en-US" dirty="0" smtClean="0"/>
          </a:p>
        </p:txBody>
      </p:sp>
      <p:sp>
        <p:nvSpPr>
          <p:cNvPr id="52228" name="Slide Number Placeholder 3"/>
          <p:cNvSpPr txBox="1">
            <a:spLocks noGrp="1"/>
          </p:cNvSpPr>
          <p:nvPr/>
        </p:nvSpPr>
        <p:spPr bwMode="auto">
          <a:xfrm>
            <a:off x="4058359" y="8978451"/>
            <a:ext cx="3106174" cy="471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4063" tIns="47031" rIns="94063" bIns="47031" anchor="b"/>
          <a:lstStyle>
            <a:lvl1pPr defTabSz="922338" eaLnBrk="0" hangingPunct="0">
              <a:defRPr b="1">
                <a:solidFill>
                  <a:schemeClr val="tx1"/>
                </a:solidFill>
                <a:latin typeface="Arial" pitchFamily="34" charset="0"/>
                <a:cs typeface="Arial" pitchFamily="34" charset="0"/>
              </a:defRPr>
            </a:lvl1pPr>
            <a:lvl2pPr marL="742950" indent="-285750" defTabSz="922338" eaLnBrk="0" hangingPunct="0">
              <a:defRPr b="1">
                <a:solidFill>
                  <a:schemeClr val="tx1"/>
                </a:solidFill>
                <a:latin typeface="Arial" pitchFamily="34" charset="0"/>
                <a:cs typeface="Arial" pitchFamily="34" charset="0"/>
              </a:defRPr>
            </a:lvl2pPr>
            <a:lvl3pPr marL="1143000" indent="-228600" defTabSz="922338" eaLnBrk="0" hangingPunct="0">
              <a:defRPr b="1">
                <a:solidFill>
                  <a:schemeClr val="tx1"/>
                </a:solidFill>
                <a:latin typeface="Arial" pitchFamily="34" charset="0"/>
                <a:cs typeface="Arial" pitchFamily="34" charset="0"/>
              </a:defRPr>
            </a:lvl3pPr>
            <a:lvl4pPr marL="1600200" indent="-228600" defTabSz="922338" eaLnBrk="0" hangingPunct="0">
              <a:defRPr b="1">
                <a:solidFill>
                  <a:schemeClr val="tx1"/>
                </a:solidFill>
                <a:latin typeface="Arial" pitchFamily="34" charset="0"/>
                <a:cs typeface="Arial" pitchFamily="34" charset="0"/>
              </a:defRPr>
            </a:lvl4pPr>
            <a:lvl5pPr marL="2057400" indent="-228600" defTabSz="922338" eaLnBrk="0" hangingPunct="0">
              <a:defRPr b="1">
                <a:solidFill>
                  <a:schemeClr val="tx1"/>
                </a:solidFill>
                <a:latin typeface="Arial" pitchFamily="34" charset="0"/>
                <a:cs typeface="Arial" pitchFamily="34" charset="0"/>
              </a:defRPr>
            </a:lvl5pPr>
            <a:lvl6pPr marL="2514600" indent="-228600" defTabSz="922338"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defTabSz="922338"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defTabSz="922338"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defTabSz="922338" eaLnBrk="0" fontAlgn="base" hangingPunct="0">
              <a:spcBef>
                <a:spcPct val="0"/>
              </a:spcBef>
              <a:spcAft>
                <a:spcPct val="0"/>
              </a:spcAft>
              <a:defRPr b="1">
                <a:solidFill>
                  <a:schemeClr val="tx1"/>
                </a:solidFill>
                <a:latin typeface="Arial" pitchFamily="34" charset="0"/>
                <a:cs typeface="Arial" pitchFamily="34" charset="0"/>
              </a:defRPr>
            </a:lvl9pPr>
          </a:lstStyle>
          <a:p>
            <a:pPr algn="r" eaLnBrk="1" fontAlgn="base" hangingPunct="1">
              <a:spcBef>
                <a:spcPct val="0"/>
              </a:spcBef>
              <a:spcAft>
                <a:spcPct val="0"/>
              </a:spcAft>
            </a:pPr>
            <a:fld id="{44EABDD4-8E63-462D-9A0B-7A9B1AE5531F}" type="slidenum">
              <a:rPr lang="en-US" altLang="en-US" sz="1200" b="0">
                <a:solidFill>
                  <a:srgbClr val="000000"/>
                </a:solidFill>
              </a:rPr>
              <a:pPr algn="r" eaLnBrk="1" fontAlgn="base" hangingPunct="1">
                <a:spcBef>
                  <a:spcPct val="0"/>
                </a:spcBef>
                <a:spcAft>
                  <a:spcPct val="0"/>
                </a:spcAft>
              </a:pPr>
              <a:t>5</a:t>
            </a:fld>
            <a:endParaRPr lang="en-US" altLang="en-US" sz="1200" b="0">
              <a:solidFill>
                <a:srgbClr val="000000"/>
              </a:solidFill>
            </a:endParaRPr>
          </a:p>
        </p:txBody>
      </p:sp>
    </p:spTree>
    <p:extLst>
      <p:ext uri="{BB962C8B-B14F-4D97-AF65-F5344CB8AC3E}">
        <p14:creationId xmlns:p14="http://schemas.microsoft.com/office/powerpoint/2010/main" val="4071618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don’t blame the people, we improve the system in which they work</a:t>
            </a:r>
          </a:p>
          <a:p>
            <a:endParaRPr lang="en-US" baseline="0" dirty="0" smtClean="0"/>
          </a:p>
          <a:p>
            <a:r>
              <a:rPr lang="en-US" baseline="0" dirty="0" smtClean="0"/>
              <a:t>Every system is perfectly designed to get the results it gets; if we want to improve results we need to improve system</a:t>
            </a:r>
          </a:p>
          <a:p>
            <a:endParaRPr lang="en-US" baseline="0" dirty="0" smtClean="0"/>
          </a:p>
          <a:p>
            <a:r>
              <a:rPr lang="en-US" baseline="0" dirty="0" smtClean="0"/>
              <a:t>Insanity is doing the same thing over and over and expecting different results</a:t>
            </a:r>
          </a:p>
          <a:p>
            <a:r>
              <a:rPr lang="en-US" baseline="0" dirty="0" smtClean="0"/>
              <a:t>Safety culture starts from the top, as defined by leadership beliefs and core values</a:t>
            </a:r>
          </a:p>
          <a:p>
            <a:r>
              <a:rPr lang="en-US" baseline="0" dirty="0" smtClean="0"/>
              <a:t>Requires teamwork and communication</a:t>
            </a:r>
          </a:p>
          <a:p>
            <a:r>
              <a:rPr lang="en-US" baseline="0" dirty="0" smtClean="0"/>
              <a:t>And atmosphere of trust, where individuals feel safe to share information about unsafe or potentially hazardous conditions so that we can identify strategies for improvement</a:t>
            </a:r>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6</a:t>
            </a:fld>
            <a:endParaRPr lang="en-US" altLang="en-US"/>
          </a:p>
        </p:txBody>
      </p:sp>
    </p:spTree>
    <p:extLst>
      <p:ext uri="{BB962C8B-B14F-4D97-AF65-F5344CB8AC3E}">
        <p14:creationId xmlns:p14="http://schemas.microsoft.com/office/powerpoint/2010/main" val="1293056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From</a:t>
            </a:r>
            <a:r>
              <a:rPr lang="en-US" altLang="en-US" baseline="0" dirty="0" smtClean="0"/>
              <a:t> the literature – the most common contributing problems</a:t>
            </a:r>
            <a:endParaRPr lang="en-US" altLang="en-US" dirty="0" smtClean="0"/>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71407" indent="-296695">
              <a:defRPr>
                <a:solidFill>
                  <a:schemeClr val="tx1"/>
                </a:solidFill>
                <a:latin typeface="Arial" charset="0"/>
              </a:defRPr>
            </a:lvl2pPr>
            <a:lvl3pPr marL="1186781" indent="-237356">
              <a:defRPr>
                <a:solidFill>
                  <a:schemeClr val="tx1"/>
                </a:solidFill>
                <a:latin typeface="Arial" charset="0"/>
              </a:defRPr>
            </a:lvl3pPr>
            <a:lvl4pPr marL="1661494" indent="-237356">
              <a:defRPr>
                <a:solidFill>
                  <a:schemeClr val="tx1"/>
                </a:solidFill>
                <a:latin typeface="Arial" charset="0"/>
              </a:defRPr>
            </a:lvl4pPr>
            <a:lvl5pPr marL="2136206" indent="-237356">
              <a:defRPr>
                <a:solidFill>
                  <a:schemeClr val="tx1"/>
                </a:solidFill>
                <a:latin typeface="Arial" charset="0"/>
              </a:defRPr>
            </a:lvl5pPr>
            <a:lvl6pPr marL="2610918" indent="-237356" eaLnBrk="0" fontAlgn="base" hangingPunct="0">
              <a:spcBef>
                <a:spcPct val="0"/>
              </a:spcBef>
              <a:spcAft>
                <a:spcPct val="0"/>
              </a:spcAft>
              <a:defRPr>
                <a:solidFill>
                  <a:schemeClr val="tx1"/>
                </a:solidFill>
                <a:latin typeface="Arial" charset="0"/>
              </a:defRPr>
            </a:lvl6pPr>
            <a:lvl7pPr marL="3085630" indent="-237356" eaLnBrk="0" fontAlgn="base" hangingPunct="0">
              <a:spcBef>
                <a:spcPct val="0"/>
              </a:spcBef>
              <a:spcAft>
                <a:spcPct val="0"/>
              </a:spcAft>
              <a:defRPr>
                <a:solidFill>
                  <a:schemeClr val="tx1"/>
                </a:solidFill>
                <a:latin typeface="Arial" charset="0"/>
              </a:defRPr>
            </a:lvl7pPr>
            <a:lvl8pPr marL="3560342" indent="-237356" eaLnBrk="0" fontAlgn="base" hangingPunct="0">
              <a:spcBef>
                <a:spcPct val="0"/>
              </a:spcBef>
              <a:spcAft>
                <a:spcPct val="0"/>
              </a:spcAft>
              <a:defRPr>
                <a:solidFill>
                  <a:schemeClr val="tx1"/>
                </a:solidFill>
                <a:latin typeface="Arial" charset="0"/>
              </a:defRPr>
            </a:lvl8pPr>
            <a:lvl9pPr marL="4035056" indent="-237356" eaLnBrk="0" fontAlgn="base" hangingPunct="0">
              <a:spcBef>
                <a:spcPct val="0"/>
              </a:spcBef>
              <a:spcAft>
                <a:spcPct val="0"/>
              </a:spcAft>
              <a:defRPr>
                <a:solidFill>
                  <a:schemeClr val="tx1"/>
                </a:solidFill>
                <a:latin typeface="Arial" charset="0"/>
              </a:defRPr>
            </a:lvl9pPr>
          </a:lstStyle>
          <a:p>
            <a:fld id="{2343500C-633C-448F-8DA7-F2AE98BF8566}" type="slidenum">
              <a:rPr lang="en-US" altLang="en-US" smtClean="0"/>
              <a:pPr/>
              <a:t>7</a:t>
            </a:fld>
            <a:endParaRPr lang="en-US" altLang="en-US" smtClean="0"/>
          </a:p>
        </p:txBody>
      </p:sp>
    </p:spTree>
    <p:extLst>
      <p:ext uri="{BB962C8B-B14F-4D97-AF65-F5344CB8AC3E}">
        <p14:creationId xmlns:p14="http://schemas.microsoft.com/office/powerpoint/2010/main" val="38364851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
        <p:nvSpPr>
          <p:cNvPr id="52228" name="Slide Number Placeholder 3"/>
          <p:cNvSpPr txBox="1">
            <a:spLocks noGrp="1"/>
          </p:cNvSpPr>
          <p:nvPr/>
        </p:nvSpPr>
        <p:spPr bwMode="auto">
          <a:xfrm>
            <a:off x="4058359" y="8978451"/>
            <a:ext cx="3106174" cy="471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4063" tIns="47031" rIns="94063" bIns="47031" anchor="b"/>
          <a:lstStyle>
            <a:lvl1pPr defTabSz="922338" eaLnBrk="0" hangingPunct="0">
              <a:defRPr b="1">
                <a:solidFill>
                  <a:schemeClr val="tx1"/>
                </a:solidFill>
                <a:latin typeface="Arial" pitchFamily="34" charset="0"/>
                <a:cs typeface="Arial" pitchFamily="34" charset="0"/>
              </a:defRPr>
            </a:lvl1pPr>
            <a:lvl2pPr marL="742950" indent="-285750" defTabSz="922338" eaLnBrk="0" hangingPunct="0">
              <a:defRPr b="1">
                <a:solidFill>
                  <a:schemeClr val="tx1"/>
                </a:solidFill>
                <a:latin typeface="Arial" pitchFamily="34" charset="0"/>
                <a:cs typeface="Arial" pitchFamily="34" charset="0"/>
              </a:defRPr>
            </a:lvl2pPr>
            <a:lvl3pPr marL="1143000" indent="-228600" defTabSz="922338" eaLnBrk="0" hangingPunct="0">
              <a:defRPr b="1">
                <a:solidFill>
                  <a:schemeClr val="tx1"/>
                </a:solidFill>
                <a:latin typeface="Arial" pitchFamily="34" charset="0"/>
                <a:cs typeface="Arial" pitchFamily="34" charset="0"/>
              </a:defRPr>
            </a:lvl3pPr>
            <a:lvl4pPr marL="1600200" indent="-228600" defTabSz="922338" eaLnBrk="0" hangingPunct="0">
              <a:defRPr b="1">
                <a:solidFill>
                  <a:schemeClr val="tx1"/>
                </a:solidFill>
                <a:latin typeface="Arial" pitchFamily="34" charset="0"/>
                <a:cs typeface="Arial" pitchFamily="34" charset="0"/>
              </a:defRPr>
            </a:lvl4pPr>
            <a:lvl5pPr marL="2057400" indent="-228600" defTabSz="922338" eaLnBrk="0" hangingPunct="0">
              <a:defRPr b="1">
                <a:solidFill>
                  <a:schemeClr val="tx1"/>
                </a:solidFill>
                <a:latin typeface="Arial" pitchFamily="34" charset="0"/>
                <a:cs typeface="Arial" pitchFamily="34" charset="0"/>
              </a:defRPr>
            </a:lvl5pPr>
            <a:lvl6pPr marL="2514600" indent="-228600" defTabSz="922338"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defTabSz="922338"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defTabSz="922338"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defTabSz="922338" eaLnBrk="0" fontAlgn="base" hangingPunct="0">
              <a:spcBef>
                <a:spcPct val="0"/>
              </a:spcBef>
              <a:spcAft>
                <a:spcPct val="0"/>
              </a:spcAft>
              <a:defRPr b="1">
                <a:solidFill>
                  <a:schemeClr val="tx1"/>
                </a:solidFill>
                <a:latin typeface="Arial" pitchFamily="34" charset="0"/>
                <a:cs typeface="Arial" pitchFamily="34" charset="0"/>
              </a:defRPr>
            </a:lvl9pPr>
          </a:lstStyle>
          <a:p>
            <a:pPr algn="r" eaLnBrk="1" fontAlgn="base" hangingPunct="1">
              <a:spcBef>
                <a:spcPct val="0"/>
              </a:spcBef>
              <a:spcAft>
                <a:spcPct val="0"/>
              </a:spcAft>
            </a:pPr>
            <a:fld id="{44EABDD4-8E63-462D-9A0B-7A9B1AE5531F}" type="slidenum">
              <a:rPr lang="en-US" altLang="en-US" sz="1200" b="0">
                <a:solidFill>
                  <a:srgbClr val="000000"/>
                </a:solidFill>
              </a:rPr>
              <a:pPr algn="r" eaLnBrk="1" fontAlgn="base" hangingPunct="1">
                <a:spcBef>
                  <a:spcPct val="0"/>
                </a:spcBef>
                <a:spcAft>
                  <a:spcPct val="0"/>
                </a:spcAft>
              </a:pPr>
              <a:t>8</a:t>
            </a:fld>
            <a:endParaRPr lang="en-US" altLang="en-US" sz="1200" b="0">
              <a:solidFill>
                <a:srgbClr val="000000"/>
              </a:solidFill>
            </a:endParaRPr>
          </a:p>
        </p:txBody>
      </p:sp>
    </p:spTree>
    <p:extLst>
      <p:ext uri="{BB962C8B-B14F-4D97-AF65-F5344CB8AC3E}">
        <p14:creationId xmlns:p14="http://schemas.microsoft.com/office/powerpoint/2010/main" val="4227223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Builds on Deming’s Theory and the scientific method</a:t>
            </a:r>
          </a:p>
          <a:p>
            <a:endParaRPr lang="en-US" dirty="0" smtClean="0"/>
          </a:p>
          <a:p>
            <a:r>
              <a:rPr lang="en-US" dirty="0" smtClean="0"/>
              <a:t>Based on the development, testing and implementing of changes</a:t>
            </a:r>
          </a:p>
          <a:p>
            <a:endParaRPr lang="en-US" dirty="0" smtClean="0"/>
          </a:p>
          <a:p>
            <a:r>
              <a:rPr lang="en-US" dirty="0" smtClean="0"/>
              <a:t>Heavily focused on learning from small scale tests – “trial-and-learning</a:t>
            </a:r>
            <a:endParaRPr lang="en-US" dirty="0"/>
          </a:p>
        </p:txBody>
      </p:sp>
      <p:sp>
        <p:nvSpPr>
          <p:cNvPr id="4" name="Slide Number Placeholder 3"/>
          <p:cNvSpPr>
            <a:spLocks noGrp="1"/>
          </p:cNvSpPr>
          <p:nvPr>
            <p:ph type="sldNum" sz="quarter" idx="10"/>
          </p:nvPr>
        </p:nvSpPr>
        <p:spPr/>
        <p:txBody>
          <a:bodyPr/>
          <a:lstStyle/>
          <a:p>
            <a:fld id="{CA17501E-8668-4B6F-BA38-4B4F204D21C8}" type="slidenum">
              <a:rPr lang="en-US" smtClean="0"/>
              <a:t>9</a:t>
            </a:fld>
            <a:endParaRPr lang="en-US"/>
          </a:p>
        </p:txBody>
      </p:sp>
    </p:spTree>
    <p:extLst>
      <p:ext uri="{BB962C8B-B14F-4D97-AF65-F5344CB8AC3E}">
        <p14:creationId xmlns:p14="http://schemas.microsoft.com/office/powerpoint/2010/main" val="501662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
        <p:nvSpPr>
          <p:cNvPr id="52228" name="Slide Number Placeholder 3"/>
          <p:cNvSpPr txBox="1">
            <a:spLocks noGrp="1"/>
          </p:cNvSpPr>
          <p:nvPr/>
        </p:nvSpPr>
        <p:spPr bwMode="auto">
          <a:xfrm>
            <a:off x="4058359" y="8978451"/>
            <a:ext cx="3106174" cy="471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4063" tIns="47031" rIns="94063" bIns="47031" anchor="b"/>
          <a:lstStyle>
            <a:lvl1pPr defTabSz="922338" eaLnBrk="0" hangingPunct="0">
              <a:defRPr b="1">
                <a:solidFill>
                  <a:schemeClr val="tx1"/>
                </a:solidFill>
                <a:latin typeface="Arial" pitchFamily="34" charset="0"/>
                <a:cs typeface="Arial" pitchFamily="34" charset="0"/>
              </a:defRPr>
            </a:lvl1pPr>
            <a:lvl2pPr marL="742950" indent="-285750" defTabSz="922338" eaLnBrk="0" hangingPunct="0">
              <a:defRPr b="1">
                <a:solidFill>
                  <a:schemeClr val="tx1"/>
                </a:solidFill>
                <a:latin typeface="Arial" pitchFamily="34" charset="0"/>
                <a:cs typeface="Arial" pitchFamily="34" charset="0"/>
              </a:defRPr>
            </a:lvl2pPr>
            <a:lvl3pPr marL="1143000" indent="-228600" defTabSz="922338" eaLnBrk="0" hangingPunct="0">
              <a:defRPr b="1">
                <a:solidFill>
                  <a:schemeClr val="tx1"/>
                </a:solidFill>
                <a:latin typeface="Arial" pitchFamily="34" charset="0"/>
                <a:cs typeface="Arial" pitchFamily="34" charset="0"/>
              </a:defRPr>
            </a:lvl3pPr>
            <a:lvl4pPr marL="1600200" indent="-228600" defTabSz="922338" eaLnBrk="0" hangingPunct="0">
              <a:defRPr b="1">
                <a:solidFill>
                  <a:schemeClr val="tx1"/>
                </a:solidFill>
                <a:latin typeface="Arial" pitchFamily="34" charset="0"/>
                <a:cs typeface="Arial" pitchFamily="34" charset="0"/>
              </a:defRPr>
            </a:lvl4pPr>
            <a:lvl5pPr marL="2057400" indent="-228600" defTabSz="922338" eaLnBrk="0" hangingPunct="0">
              <a:defRPr b="1">
                <a:solidFill>
                  <a:schemeClr val="tx1"/>
                </a:solidFill>
                <a:latin typeface="Arial" pitchFamily="34" charset="0"/>
                <a:cs typeface="Arial" pitchFamily="34" charset="0"/>
              </a:defRPr>
            </a:lvl5pPr>
            <a:lvl6pPr marL="2514600" indent="-228600" defTabSz="922338"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defTabSz="922338"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defTabSz="922338"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defTabSz="922338" eaLnBrk="0" fontAlgn="base" hangingPunct="0">
              <a:spcBef>
                <a:spcPct val="0"/>
              </a:spcBef>
              <a:spcAft>
                <a:spcPct val="0"/>
              </a:spcAft>
              <a:defRPr b="1">
                <a:solidFill>
                  <a:schemeClr val="tx1"/>
                </a:solidFill>
                <a:latin typeface="Arial" pitchFamily="34" charset="0"/>
                <a:cs typeface="Arial" pitchFamily="34" charset="0"/>
              </a:defRPr>
            </a:lvl9pPr>
          </a:lstStyle>
          <a:p>
            <a:pPr algn="r" eaLnBrk="1" fontAlgn="base" hangingPunct="1">
              <a:spcBef>
                <a:spcPct val="0"/>
              </a:spcBef>
              <a:spcAft>
                <a:spcPct val="0"/>
              </a:spcAft>
            </a:pPr>
            <a:fld id="{44EABDD4-8E63-462D-9A0B-7A9B1AE5531F}" type="slidenum">
              <a:rPr lang="en-US" altLang="en-US" sz="1200" b="0">
                <a:solidFill>
                  <a:srgbClr val="000000"/>
                </a:solidFill>
              </a:rPr>
              <a:pPr algn="r" eaLnBrk="1" fontAlgn="base" hangingPunct="1">
                <a:spcBef>
                  <a:spcPct val="0"/>
                </a:spcBef>
                <a:spcAft>
                  <a:spcPct val="0"/>
                </a:spcAft>
              </a:pPr>
              <a:t>10</a:t>
            </a:fld>
            <a:endParaRPr lang="en-US" altLang="en-US" sz="1200" b="0">
              <a:solidFill>
                <a:srgbClr val="000000"/>
              </a:solidFill>
            </a:endParaRPr>
          </a:p>
        </p:txBody>
      </p:sp>
    </p:spTree>
    <p:extLst>
      <p:ext uri="{BB962C8B-B14F-4D97-AF65-F5344CB8AC3E}">
        <p14:creationId xmlns:p14="http://schemas.microsoft.com/office/powerpoint/2010/main" val="2796894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14</a:t>
            </a:fld>
            <a:endParaRPr lang="en-US" altLang="en-US"/>
          </a:p>
        </p:txBody>
      </p:sp>
    </p:spTree>
    <p:extLst>
      <p:ext uri="{BB962C8B-B14F-4D97-AF65-F5344CB8AC3E}">
        <p14:creationId xmlns:p14="http://schemas.microsoft.com/office/powerpoint/2010/main" val="18355243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Practice leaders and staff at Mount Auburn Medical Associates and the Primary Care Center</a:t>
            </a:r>
          </a:p>
          <a:p>
            <a:r>
              <a:rPr lang="en-US" dirty="0" smtClean="0"/>
              <a:t>Coaches:</a:t>
            </a:r>
          </a:p>
          <a:p>
            <a:pPr lvl="1"/>
            <a:r>
              <a:rPr lang="en-US" sz="2900" dirty="0"/>
              <a:t>Sonya Sullivan</a:t>
            </a:r>
          </a:p>
          <a:p>
            <a:pPr lvl="1"/>
            <a:r>
              <a:rPr lang="en-US" sz="2900" dirty="0"/>
              <a:t>Susan McDonnell</a:t>
            </a:r>
          </a:p>
          <a:p>
            <a:pPr marL="524123" indent="-465887"/>
            <a:r>
              <a:rPr lang="en-US" dirty="0" smtClean="0"/>
              <a:t>Q&amp;S - Lora Gross-</a:t>
            </a:r>
            <a:r>
              <a:rPr lang="en-US" dirty="0" err="1" smtClean="0"/>
              <a:t>Kostka</a:t>
            </a:r>
            <a:endParaRPr lang="en-US" dirty="0" smtClean="0"/>
          </a:p>
          <a:p>
            <a:pPr marL="524123" indent="-465887"/>
            <a:endParaRPr lang="en-US" dirty="0" smtClean="0"/>
          </a:p>
          <a:p>
            <a:pPr lvl="0">
              <a:buSzPct val="100000"/>
              <a:buFont typeface="Arial" panose="020B0604020202020204" pitchFamily="34" charset="0"/>
              <a:buChar char="•"/>
            </a:pPr>
            <a:r>
              <a:rPr lang="en-US" dirty="0" smtClean="0"/>
              <a:t>What challenges did they encounter?</a:t>
            </a:r>
          </a:p>
          <a:p>
            <a:pPr lvl="0">
              <a:buSzPct val="100000"/>
              <a:buFont typeface="Arial" panose="020B0604020202020204" pitchFamily="34" charset="0"/>
              <a:buChar char="•"/>
            </a:pPr>
            <a:r>
              <a:rPr lang="en-US" dirty="0" smtClean="0"/>
              <a:t>How they over came them?</a:t>
            </a:r>
          </a:p>
          <a:p>
            <a:pPr marL="524123" indent="-465887"/>
            <a:endParaRPr lang="en-US" dirty="0" smtClean="0"/>
          </a:p>
          <a:p>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15</a:t>
            </a:fld>
            <a:endParaRPr lang="en-US" altLang="en-US"/>
          </a:p>
        </p:txBody>
      </p:sp>
    </p:spTree>
    <p:extLst>
      <p:ext uri="{BB962C8B-B14F-4D97-AF65-F5344CB8AC3E}">
        <p14:creationId xmlns:p14="http://schemas.microsoft.com/office/powerpoint/2010/main" val="2860910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dirty="0"/>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B8D5D107-CFD6-4506-ACEE-BC41CB81913D}" type="slidenum">
              <a:rPr lang="en-US" altLang="en-US"/>
              <a:pPr/>
              <a:t>‹#›</a:t>
            </a:fld>
            <a:endParaRPr lang="en-US" altLang="en-US"/>
          </a:p>
        </p:txBody>
      </p:sp>
    </p:spTree>
    <p:extLst>
      <p:ext uri="{BB962C8B-B14F-4D97-AF65-F5344CB8AC3E}">
        <p14:creationId xmlns:p14="http://schemas.microsoft.com/office/powerpoint/2010/main" val="3941403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E48485F-393D-4BF6-90D2-052AB1DD6BD0}" type="slidenum">
              <a:rPr lang="en-US" altLang="en-US"/>
              <a:pPr/>
              <a:t>‹#›</a:t>
            </a:fld>
            <a:endParaRPr lang="en-US" altLang="en-US"/>
          </a:p>
        </p:txBody>
      </p:sp>
    </p:spTree>
    <p:extLst>
      <p:ext uri="{BB962C8B-B14F-4D97-AF65-F5344CB8AC3E}">
        <p14:creationId xmlns:p14="http://schemas.microsoft.com/office/powerpoint/2010/main" val="114311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A8023A5D-FFF5-4CE4-89F6-22ECF0D748E9}" type="slidenum">
              <a:rPr lang="en-US" altLang="en-US"/>
              <a:pPr/>
              <a:t>‹#›</a:t>
            </a:fld>
            <a:endParaRPr lang="en-US" altLang="en-US"/>
          </a:p>
        </p:txBody>
      </p:sp>
    </p:spTree>
    <p:extLst>
      <p:ext uri="{BB962C8B-B14F-4D97-AF65-F5344CB8AC3E}">
        <p14:creationId xmlns:p14="http://schemas.microsoft.com/office/powerpoint/2010/main" val="3639987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943C1326-3102-4DE4-A603-9A87FC98AAD2}" type="slidenum">
              <a:rPr lang="en-US" altLang="en-US"/>
              <a:pPr/>
              <a:t>‹#›</a:t>
            </a:fld>
            <a:endParaRPr lang="en-US" altLang="en-US"/>
          </a:p>
        </p:txBody>
      </p:sp>
    </p:spTree>
    <p:extLst>
      <p:ext uri="{BB962C8B-B14F-4D97-AF65-F5344CB8AC3E}">
        <p14:creationId xmlns:p14="http://schemas.microsoft.com/office/powerpoint/2010/main" val="3790028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8" name="Footer Placeholder 7"/>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F6B6CE55-22F0-4DDE-A767-38A3DA4A1365}" type="slidenum">
              <a:rPr lang="en-US" altLang="en-US"/>
              <a:pPr/>
              <a:t>‹#›</a:t>
            </a:fld>
            <a:endParaRPr lang="en-US" altLang="en-US"/>
          </a:p>
        </p:txBody>
      </p:sp>
    </p:spTree>
    <p:extLst>
      <p:ext uri="{BB962C8B-B14F-4D97-AF65-F5344CB8AC3E}">
        <p14:creationId xmlns:p14="http://schemas.microsoft.com/office/powerpoint/2010/main" val="3012386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4" name="Footer Placeholder 3"/>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554FD628-CD8E-4D3F-85E4-0962972B847A}" type="slidenum">
              <a:rPr lang="en-US" altLang="en-US"/>
              <a:pPr/>
              <a:t>‹#›</a:t>
            </a:fld>
            <a:endParaRPr lang="en-US" altLang="en-US"/>
          </a:p>
        </p:txBody>
      </p:sp>
    </p:spTree>
    <p:extLst>
      <p:ext uri="{BB962C8B-B14F-4D97-AF65-F5344CB8AC3E}">
        <p14:creationId xmlns:p14="http://schemas.microsoft.com/office/powerpoint/2010/main" val="2442157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3" name="Footer Placeholder 2"/>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5C43D023-3A79-45D7-92F4-4AC77C46C561}" type="slidenum">
              <a:rPr lang="en-US" altLang="en-US"/>
              <a:pPr/>
              <a:t>‹#›</a:t>
            </a:fld>
            <a:endParaRPr lang="en-US" altLang="en-US"/>
          </a:p>
        </p:txBody>
      </p:sp>
    </p:spTree>
    <p:extLst>
      <p:ext uri="{BB962C8B-B14F-4D97-AF65-F5344CB8AC3E}">
        <p14:creationId xmlns:p14="http://schemas.microsoft.com/office/powerpoint/2010/main" val="3782836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D8BA9B8C-A1F9-4276-A575-080CD8B87B4E}" type="slidenum">
              <a:rPr lang="en-US" altLang="en-US"/>
              <a:pPr/>
              <a:t>‹#›</a:t>
            </a:fld>
            <a:endParaRPr lang="en-US" altLang="en-US"/>
          </a:p>
        </p:txBody>
      </p:sp>
    </p:spTree>
    <p:extLst>
      <p:ext uri="{BB962C8B-B14F-4D97-AF65-F5344CB8AC3E}">
        <p14:creationId xmlns:p14="http://schemas.microsoft.com/office/powerpoint/2010/main" val="1319155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E30C9CEC-A1DB-42BA-8BE2-750E3AD53924}" type="slidenum">
              <a:rPr lang="en-US" altLang="en-US"/>
              <a:pPr/>
              <a:t>‹#›</a:t>
            </a:fld>
            <a:endParaRPr lang="en-US" altLang="en-US"/>
          </a:p>
        </p:txBody>
      </p:sp>
    </p:spTree>
    <p:extLst>
      <p:ext uri="{BB962C8B-B14F-4D97-AF65-F5344CB8AC3E}">
        <p14:creationId xmlns:p14="http://schemas.microsoft.com/office/powerpoint/2010/main" val="2268275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19A21BA-1AB9-490D-B159-AC0096580D8D}" type="slidenum">
              <a:rPr lang="en-US" altLang="en-US"/>
              <a:pPr/>
              <a:t>‹#›</a:t>
            </a:fld>
            <a:endParaRPr lang="en-US" altLang="en-US"/>
          </a:p>
        </p:txBody>
      </p:sp>
    </p:spTree>
    <p:extLst>
      <p:ext uri="{BB962C8B-B14F-4D97-AF65-F5344CB8AC3E}">
        <p14:creationId xmlns:p14="http://schemas.microsoft.com/office/powerpoint/2010/main" val="3908113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2387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2387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3A633B3D-0F9D-411E-B30E-07F132F5B04D}" type="slidenum">
              <a:rPr lang="en-US" altLang="en-US"/>
              <a:pPr/>
              <a:t>‹#›</a:t>
            </a:fld>
            <a:endParaRPr lang="en-US" altLang="en-US"/>
          </a:p>
        </p:txBody>
      </p:sp>
    </p:spTree>
    <p:extLst>
      <p:ext uri="{BB962C8B-B14F-4D97-AF65-F5344CB8AC3E}">
        <p14:creationId xmlns:p14="http://schemas.microsoft.com/office/powerpoint/2010/main" val="2184020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tif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304800"/>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3315" name="Rectangle 3"/>
          <p:cNvSpPr>
            <a:spLocks noGrp="1" noChangeArrowheads="1"/>
          </p:cNvSpPr>
          <p:nvPr>
            <p:ph type="body" idx="1"/>
          </p:nvPr>
        </p:nvSpPr>
        <p:spPr bwMode="auto">
          <a:xfrm>
            <a:off x="685800" y="1676400"/>
            <a:ext cx="7772400" cy="3867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3318" name="Rectangle 6"/>
          <p:cNvSpPr>
            <a:spLocks noGrp="1" noChangeArrowheads="1"/>
          </p:cNvSpPr>
          <p:nvPr>
            <p:ph type="sldNum" sz="quarter" idx="4"/>
          </p:nvPr>
        </p:nvSpPr>
        <p:spPr bwMode="auto">
          <a:xfrm>
            <a:off x="4038600" y="6357400"/>
            <a:ext cx="1143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fld id="{C41AC441-1C5B-4780-8A3D-9335E012FECA}" type="slidenum">
              <a:rPr lang="en-US" altLang="en-US" smtClean="0"/>
              <a:pPr/>
              <a:t>‹#›</a:t>
            </a:fld>
            <a:endParaRPr lang="en-US" altLang="en-US"/>
          </a:p>
        </p:txBody>
      </p:sp>
      <p:sp>
        <p:nvSpPr>
          <p:cNvPr id="13319" name="Line 7"/>
          <p:cNvSpPr>
            <a:spLocks noChangeShapeType="1"/>
          </p:cNvSpPr>
          <p:nvPr/>
        </p:nvSpPr>
        <p:spPr bwMode="auto">
          <a:xfrm>
            <a:off x="685800" y="1447800"/>
            <a:ext cx="7772400" cy="0"/>
          </a:xfrm>
          <a:prstGeom prst="line">
            <a:avLst/>
          </a:prstGeom>
          <a:noFill/>
          <a:ln w="57150">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pic>
        <p:nvPicPr>
          <p:cNvPr id="13322" name="Picture 5" descr="Mass Coalition logo.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52401" y="6243200"/>
            <a:ext cx="2590799" cy="46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 name="Picture 1"/>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6477000" y="6044064"/>
            <a:ext cx="2514600" cy="737736"/>
          </a:xfrm>
          <a:prstGeom prst="rect">
            <a:avLst/>
          </a:prstGeom>
        </p:spPr>
      </p:pic>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lr>
          <a:srgbClr val="FF0000"/>
        </a:buClr>
        <a:buSzPct val="50000"/>
        <a:buFont typeface="Monotype Sorts" pitchFamily="2" charset="2"/>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FF0000"/>
        </a:buClr>
        <a:buSzPct val="50000"/>
        <a:buFont typeface="Monotype Sorts" pitchFamily="2" charset="2"/>
        <a:buChar char="¡"/>
        <a:defRPr sz="2800">
          <a:solidFill>
            <a:schemeClr val="tx1"/>
          </a:solidFill>
          <a:latin typeface="+mn-lt"/>
        </a:defRPr>
      </a:lvl2pPr>
      <a:lvl3pPr marL="1143000" indent="-228600" algn="l" rtl="0" eaLnBrk="1" fontAlgn="base" hangingPunct="1">
        <a:spcBef>
          <a:spcPct val="20000"/>
        </a:spcBef>
        <a:spcAft>
          <a:spcPct val="0"/>
        </a:spcAft>
        <a:buClr>
          <a:srgbClr val="FF0000"/>
        </a:buClr>
        <a:buSzPct val="50000"/>
        <a:buFont typeface="Monotype Sorts" pitchFamily="2" charset="2"/>
        <a:buChar char="¡"/>
        <a:defRPr sz="2400">
          <a:solidFill>
            <a:schemeClr val="tx1"/>
          </a:solidFill>
          <a:latin typeface="+mn-lt"/>
        </a:defRPr>
      </a:lvl3pPr>
      <a:lvl4pPr marL="16002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4pPr>
      <a:lvl5pPr marL="20574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5pPr>
      <a:lvl6pPr marL="25146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a:buClr>
                <a:schemeClr val="accent2"/>
              </a:buClr>
            </a:pPr>
            <a:r>
              <a:rPr lang="en-US" altLang="en-US" dirty="0" smtClean="0"/>
              <a:t>Welcome to the Mount Auburn Practice Improvement Program Community Learning Session</a:t>
            </a:r>
            <a:endParaRPr lang="en-US" altLang="en-US" dirty="0"/>
          </a:p>
        </p:txBody>
      </p:sp>
      <p:sp>
        <p:nvSpPr>
          <p:cNvPr id="2051" name="Rectangle 3"/>
          <p:cNvSpPr>
            <a:spLocks noGrp="1" noChangeArrowheads="1"/>
          </p:cNvSpPr>
          <p:nvPr>
            <p:ph type="subTitle" idx="1"/>
          </p:nvPr>
        </p:nvSpPr>
        <p:spPr>
          <a:xfrm>
            <a:off x="1371600" y="4572000"/>
            <a:ext cx="6400800" cy="1752600"/>
          </a:xfrm>
        </p:spPr>
        <p:txBody>
          <a:bodyPr/>
          <a:lstStyle/>
          <a:p>
            <a:r>
              <a:rPr lang="en-US" altLang="en-US" dirty="0" smtClean="0"/>
              <a:t>Please be sure to sign in!</a:t>
            </a:r>
            <a:endParaRPr lang="en-US" altLang="en-US" dirty="0"/>
          </a:p>
        </p:txBody>
      </p:sp>
    </p:spTree>
    <p:extLst>
      <p:ext uri="{BB962C8B-B14F-4D97-AF65-F5344CB8AC3E}">
        <p14:creationId xmlns:p14="http://schemas.microsoft.com/office/powerpoint/2010/main" val="23984853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54039" y="2965449"/>
            <a:ext cx="7772400" cy="2292351"/>
          </a:xfrm>
        </p:spPr>
        <p:txBody>
          <a:bodyPr/>
          <a:lstStyle/>
          <a:p>
            <a:r>
              <a:rPr lang="en-US" sz="2400" b="1" u="sng" dirty="0" smtClean="0"/>
              <a:t/>
            </a:r>
            <a:br>
              <a:rPr lang="en-US" sz="2400" b="1" u="sng" dirty="0" smtClean="0"/>
            </a:br>
            <a:r>
              <a:rPr lang="en-US" sz="2400" b="1" dirty="0" smtClean="0"/>
              <a:t>MA-PIP</a:t>
            </a:r>
            <a:r>
              <a:rPr lang="en-US" sz="2400" b="1" dirty="0"/>
              <a:t>: Purpose, Key Concepts, </a:t>
            </a:r>
            <a:r>
              <a:rPr lang="en-US" sz="2400" b="1" dirty="0" smtClean="0"/>
              <a:t/>
            </a:r>
            <a:br>
              <a:rPr lang="en-US" sz="2400" b="1" dirty="0" smtClean="0"/>
            </a:br>
            <a:r>
              <a:rPr lang="en-US" sz="2400" b="1" dirty="0" smtClean="0"/>
              <a:t>Seeing and Solving Problems</a:t>
            </a:r>
            <a:r>
              <a:rPr lang="en-US" sz="2400" dirty="0"/>
              <a:t/>
            </a:r>
            <a:br>
              <a:rPr lang="en-US" sz="2400" dirty="0"/>
            </a:br>
            <a:r>
              <a:rPr lang="en-US" sz="2400" dirty="0" smtClean="0"/>
              <a:t/>
            </a:r>
            <a:br>
              <a:rPr lang="en-US" sz="2400" dirty="0" smtClean="0"/>
            </a:br>
            <a:r>
              <a:rPr lang="en-US" sz="1800" b="1" dirty="0" smtClean="0"/>
              <a:t>Yvonne </a:t>
            </a:r>
            <a:r>
              <a:rPr lang="en-US" sz="1800" b="1" dirty="0"/>
              <a:t>Cheung, MD, MPH, CPPS</a:t>
            </a:r>
            <a:r>
              <a:rPr lang="en-US" sz="1800" dirty="0"/>
              <a:t/>
            </a:r>
            <a:br>
              <a:rPr lang="en-US" sz="1800" dirty="0"/>
            </a:br>
            <a:r>
              <a:rPr lang="en-US" sz="1800" i="1" dirty="0"/>
              <a:t>Chair, Department of Quality and Patient </a:t>
            </a:r>
            <a:r>
              <a:rPr lang="en-US" sz="1800" i="1" dirty="0" smtClean="0"/>
              <a:t>Safety</a:t>
            </a:r>
            <a:br>
              <a:rPr lang="en-US" sz="1800" i="1" dirty="0" smtClean="0"/>
            </a:br>
            <a:r>
              <a:rPr lang="en-US" sz="1800" i="1" dirty="0" smtClean="0"/>
              <a:t> Mount Auburn Hospital</a:t>
            </a:r>
            <a:r>
              <a:rPr lang="en-US" sz="1800" dirty="0"/>
              <a:t/>
            </a:r>
            <a:br>
              <a:rPr lang="en-US" sz="1800" dirty="0"/>
            </a:br>
            <a:endParaRPr lang="en-US" altLang="en-US" sz="1800" dirty="0"/>
          </a:p>
        </p:txBody>
      </p:sp>
      <p:sp>
        <p:nvSpPr>
          <p:cNvPr id="2051" name="Rectangle 3"/>
          <p:cNvSpPr>
            <a:spLocks noGrp="1" noChangeArrowheads="1"/>
          </p:cNvSpPr>
          <p:nvPr>
            <p:ph type="subTitle" idx="1"/>
          </p:nvPr>
        </p:nvSpPr>
        <p:spPr>
          <a:xfrm>
            <a:off x="1524000" y="5257800"/>
            <a:ext cx="6400800" cy="471772"/>
          </a:xfrm>
        </p:spPr>
        <p:txBody>
          <a:bodyPr/>
          <a:lstStyle/>
          <a:p>
            <a:r>
              <a:rPr lang="en-US" altLang="en-US" sz="1800" b="1" dirty="0" smtClean="0"/>
              <a:t>September 25, 2015</a:t>
            </a:r>
            <a:endParaRPr lang="en-US" altLang="en-US" sz="1800" b="1" dirty="0"/>
          </a:p>
        </p:txBody>
      </p:sp>
      <p:sp>
        <p:nvSpPr>
          <p:cNvPr id="4" name="Rectangle 2"/>
          <p:cNvSpPr txBox="1">
            <a:spLocks noChangeArrowheads="1"/>
          </p:cNvSpPr>
          <p:nvPr/>
        </p:nvSpPr>
        <p:spPr bwMode="auto">
          <a:xfrm>
            <a:off x="685800" y="347662"/>
            <a:ext cx="8077200" cy="1470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a:lstStyle>
          <a:p>
            <a:r>
              <a:rPr lang="en-US" sz="2400" b="1" kern="0" dirty="0" smtClean="0"/>
              <a:t>Mount Auburn Practice Improvement Program (MA-PIP)</a:t>
            </a:r>
          </a:p>
        </p:txBody>
      </p:sp>
      <p:sp>
        <p:nvSpPr>
          <p:cNvPr id="2" name="Rectangle 1"/>
          <p:cNvSpPr/>
          <p:nvPr/>
        </p:nvSpPr>
        <p:spPr>
          <a:xfrm>
            <a:off x="1066800" y="2057539"/>
            <a:ext cx="7327647" cy="707886"/>
          </a:xfrm>
          <a:prstGeom prst="rect">
            <a:avLst/>
          </a:prstGeom>
        </p:spPr>
        <p:txBody>
          <a:bodyPr wrap="square">
            <a:spAutoFit/>
          </a:bodyPr>
          <a:lstStyle/>
          <a:p>
            <a:r>
              <a:rPr lang="en-US" sz="4000" b="1" kern="0" dirty="0"/>
              <a:t>Community Learning Session </a:t>
            </a:r>
            <a:r>
              <a:rPr lang="en-US" sz="4000" b="1" kern="0" dirty="0" smtClean="0"/>
              <a:t>#2</a:t>
            </a:r>
            <a:endParaRPr lang="en-US" altLang="en-US" sz="4000" kern="0" dirty="0"/>
          </a:p>
        </p:txBody>
      </p:sp>
      <p:sp>
        <p:nvSpPr>
          <p:cNvPr id="3" name="TextBox 2"/>
          <p:cNvSpPr txBox="1"/>
          <p:nvPr/>
        </p:nvSpPr>
        <p:spPr>
          <a:xfrm>
            <a:off x="3048000" y="5890404"/>
            <a:ext cx="2971800" cy="830997"/>
          </a:xfrm>
          <a:prstGeom prst="rect">
            <a:avLst/>
          </a:prstGeom>
          <a:noFill/>
        </p:spPr>
        <p:txBody>
          <a:bodyPr wrap="square" rtlCol="0">
            <a:spAutoFit/>
          </a:bodyPr>
          <a:lstStyle/>
          <a:p>
            <a:pPr algn="ctr"/>
            <a:r>
              <a:rPr lang="en-US" sz="1200" b="1" dirty="0" smtClean="0"/>
              <a:t>This project is funded through a  Commonwealth of Massachusetts - Health Care Workforce Transformation Fund Grant (#54038)</a:t>
            </a:r>
            <a:endParaRPr lang="en-US" sz="12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p:txBody>
          <a:bodyPr/>
          <a:lstStyle/>
          <a:p>
            <a:pPr marL="0" indent="0">
              <a:buNone/>
            </a:pPr>
            <a:r>
              <a:rPr lang="en-US" sz="2400" dirty="0" smtClean="0"/>
              <a:t>As </a:t>
            </a:r>
            <a:r>
              <a:rPr lang="en-US" sz="2400" dirty="0"/>
              <a:t>a result of participating in this activity, learners will be able to: </a:t>
            </a:r>
          </a:p>
          <a:p>
            <a:pPr lvl="0">
              <a:buFont typeface="Wingdings" panose="05000000000000000000" pitchFamily="2" charset="2"/>
              <a:buChar char="§"/>
            </a:pPr>
            <a:r>
              <a:rPr lang="en-US" sz="2400" dirty="0"/>
              <a:t>Explain how the MA-PIP aligns with and supports Mount Auburn’s efforts to improve patient safety while providing high quality, effective care</a:t>
            </a:r>
            <a:r>
              <a:rPr lang="en-US" sz="2400" dirty="0" smtClean="0"/>
              <a:t>.</a:t>
            </a:r>
          </a:p>
          <a:p>
            <a:pPr marL="0" lvl="0" indent="0">
              <a:buNone/>
            </a:pPr>
            <a:endParaRPr lang="en-US" sz="2400" dirty="0"/>
          </a:p>
          <a:p>
            <a:pPr lvl="0">
              <a:buFont typeface="Wingdings" panose="05000000000000000000" pitchFamily="2" charset="2"/>
              <a:buChar char="§"/>
            </a:pPr>
            <a:r>
              <a:rPr lang="en-US" sz="2400" dirty="0"/>
              <a:t>Describe how </a:t>
            </a:r>
            <a:r>
              <a:rPr lang="en-US" sz="2400" dirty="0" smtClean="0"/>
              <a:t>examination of our processes </a:t>
            </a:r>
            <a:r>
              <a:rPr lang="en-US" sz="2400" dirty="0"/>
              <a:t>and </a:t>
            </a:r>
            <a:r>
              <a:rPr lang="en-US" sz="2400" dirty="0" smtClean="0"/>
              <a:t>adverse outcomes </a:t>
            </a:r>
            <a:r>
              <a:rPr lang="en-US" sz="2400" dirty="0"/>
              <a:t>is necessary to a learning culture.</a:t>
            </a:r>
          </a:p>
          <a:p>
            <a:endParaRPr lang="en-US" dirty="0"/>
          </a:p>
        </p:txBody>
      </p:sp>
    </p:spTree>
    <p:extLst>
      <p:ext uri="{BB962C8B-B14F-4D97-AF65-F5344CB8AC3E}">
        <p14:creationId xmlns:p14="http://schemas.microsoft.com/office/powerpoint/2010/main" val="38901134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noAutofit/>
          </a:bodyPr>
          <a:lstStyle/>
          <a:p>
            <a:r>
              <a:rPr lang="en-US" sz="3600" dirty="0" smtClean="0"/>
              <a:t>Mount Auburn Practice Improvement Program (MA-PIP):  Why now?</a:t>
            </a:r>
            <a:endParaRPr lang="en-US" sz="3600"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US" sz="2800" dirty="0" smtClean="0"/>
              <a:t>Purpose: Improving patient safety in office practice/ambulatory care</a:t>
            </a:r>
          </a:p>
          <a:p>
            <a:pPr marL="800100" lvl="3" indent="-342900">
              <a:buFont typeface="Wingdings" panose="05000000000000000000" pitchFamily="2" charset="2"/>
              <a:buChar char="§"/>
            </a:pPr>
            <a:r>
              <a:rPr lang="en-US" sz="2400" dirty="0" smtClean="0"/>
              <a:t>Enabling your practice to improve your work while you do your work- </a:t>
            </a:r>
            <a:r>
              <a:rPr lang="en-US" sz="2400" b="1" dirty="0"/>
              <a:t>“see problems and solve problems”</a:t>
            </a:r>
          </a:p>
          <a:p>
            <a:pPr lvl="1">
              <a:buFont typeface="Wingdings" panose="05000000000000000000" pitchFamily="2" charset="2"/>
              <a:buChar char="§"/>
            </a:pPr>
            <a:r>
              <a:rPr lang="en-US" sz="2400" dirty="0" smtClean="0"/>
              <a:t>Build on a proven model – federally funded PROMISES program</a:t>
            </a:r>
          </a:p>
          <a:p>
            <a:pPr lvl="1">
              <a:buFont typeface="Wingdings" panose="05000000000000000000" pitchFamily="2" charset="2"/>
              <a:buChar char="§"/>
            </a:pPr>
            <a:r>
              <a:rPr lang="en-US" sz="2400" dirty="0" smtClean="0"/>
              <a:t>Build infrastructure, integrate with current ambulatory patient safety program</a:t>
            </a:r>
            <a:endParaRPr lang="en-US" sz="2400" dirty="0"/>
          </a:p>
        </p:txBody>
      </p:sp>
    </p:spTree>
    <p:extLst>
      <p:ext uri="{BB962C8B-B14F-4D97-AF65-F5344CB8AC3E}">
        <p14:creationId xmlns:p14="http://schemas.microsoft.com/office/powerpoint/2010/main" val="3526684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b="1">
                <a:solidFill>
                  <a:schemeClr val="tx1"/>
                </a:solidFill>
                <a:latin typeface="Arial" pitchFamily="34" charset="0"/>
                <a:cs typeface="Arial" pitchFamily="34" charset="0"/>
              </a:defRPr>
            </a:lvl1pPr>
            <a:lvl2pPr marL="557213" indent="-214313" eaLnBrk="0" hangingPunct="0">
              <a:defRPr b="1">
                <a:solidFill>
                  <a:schemeClr val="tx1"/>
                </a:solidFill>
                <a:latin typeface="Arial" pitchFamily="34" charset="0"/>
                <a:cs typeface="Arial" pitchFamily="34" charset="0"/>
              </a:defRPr>
            </a:lvl2pPr>
            <a:lvl3pPr marL="857250" indent="-171450" eaLnBrk="0" hangingPunct="0">
              <a:defRPr b="1">
                <a:solidFill>
                  <a:schemeClr val="tx1"/>
                </a:solidFill>
                <a:latin typeface="Arial" pitchFamily="34" charset="0"/>
                <a:cs typeface="Arial" pitchFamily="34" charset="0"/>
              </a:defRPr>
            </a:lvl3pPr>
            <a:lvl4pPr marL="1200150" indent="-171450" eaLnBrk="0" hangingPunct="0">
              <a:defRPr b="1">
                <a:solidFill>
                  <a:schemeClr val="tx1"/>
                </a:solidFill>
                <a:latin typeface="Arial" pitchFamily="34" charset="0"/>
                <a:cs typeface="Arial" pitchFamily="34" charset="0"/>
              </a:defRPr>
            </a:lvl4pPr>
            <a:lvl5pPr marL="1543050" indent="-171450" eaLnBrk="0" hangingPunct="0">
              <a:defRPr b="1">
                <a:solidFill>
                  <a:schemeClr val="tx1"/>
                </a:solidFill>
                <a:latin typeface="Arial" pitchFamily="34" charset="0"/>
                <a:cs typeface="Arial" pitchFamily="34" charset="0"/>
              </a:defRPr>
            </a:lvl5pPr>
            <a:lvl6pPr marL="1885950" indent="-171450" eaLnBrk="0" fontAlgn="base" hangingPunct="0">
              <a:spcBef>
                <a:spcPct val="0"/>
              </a:spcBef>
              <a:spcAft>
                <a:spcPct val="0"/>
              </a:spcAft>
              <a:defRPr b="1">
                <a:solidFill>
                  <a:schemeClr val="tx1"/>
                </a:solidFill>
                <a:latin typeface="Arial" pitchFamily="34" charset="0"/>
                <a:cs typeface="Arial" pitchFamily="34" charset="0"/>
              </a:defRPr>
            </a:lvl6pPr>
            <a:lvl7pPr marL="2228850" indent="-171450" eaLnBrk="0" fontAlgn="base" hangingPunct="0">
              <a:spcBef>
                <a:spcPct val="0"/>
              </a:spcBef>
              <a:spcAft>
                <a:spcPct val="0"/>
              </a:spcAft>
              <a:defRPr b="1">
                <a:solidFill>
                  <a:schemeClr val="tx1"/>
                </a:solidFill>
                <a:latin typeface="Arial" pitchFamily="34" charset="0"/>
                <a:cs typeface="Arial" pitchFamily="34" charset="0"/>
              </a:defRPr>
            </a:lvl7pPr>
            <a:lvl8pPr marL="2571750" indent="-171450" eaLnBrk="0" fontAlgn="base" hangingPunct="0">
              <a:spcBef>
                <a:spcPct val="0"/>
              </a:spcBef>
              <a:spcAft>
                <a:spcPct val="0"/>
              </a:spcAft>
              <a:defRPr b="1">
                <a:solidFill>
                  <a:schemeClr val="tx1"/>
                </a:solidFill>
                <a:latin typeface="Arial" pitchFamily="34" charset="0"/>
                <a:cs typeface="Arial" pitchFamily="34" charset="0"/>
              </a:defRPr>
            </a:lvl8pPr>
            <a:lvl9pPr marL="2914650" indent="-171450" eaLnBrk="0" fontAlgn="base" hangingPunct="0">
              <a:spcBef>
                <a:spcPct val="0"/>
              </a:spcBef>
              <a:spcAft>
                <a:spcPct val="0"/>
              </a:spcAft>
              <a:defRPr b="1">
                <a:solidFill>
                  <a:schemeClr val="tx1"/>
                </a:solidFill>
                <a:latin typeface="Arial" pitchFamily="34" charset="0"/>
                <a:cs typeface="Arial" pitchFamily="34" charset="0"/>
              </a:defRPr>
            </a:lvl9pPr>
          </a:lstStyle>
          <a:p>
            <a:pPr eaLnBrk="1" hangingPunct="1"/>
            <a:fld id="{22BB3ADE-39A5-4A44-A9EF-E411CAFF3C25}" type="slidenum">
              <a:rPr lang="en-US" altLang="en-US" b="0" smtClean="0">
                <a:solidFill>
                  <a:srgbClr val="000000"/>
                </a:solidFill>
              </a:rPr>
              <a:pPr eaLnBrk="1" hangingPunct="1"/>
              <a:t>5</a:t>
            </a:fld>
            <a:endParaRPr lang="en-US" altLang="en-US" b="0" smtClean="0">
              <a:solidFill>
                <a:srgbClr val="000000"/>
              </a:solidFill>
            </a:endParaRPr>
          </a:p>
        </p:txBody>
      </p:sp>
      <p:sp>
        <p:nvSpPr>
          <p:cNvPr id="7171" name="Rectangle 2"/>
          <p:cNvSpPr>
            <a:spLocks noGrp="1" noChangeArrowheads="1"/>
          </p:cNvSpPr>
          <p:nvPr>
            <p:ph type="title" idx="4294967295"/>
          </p:nvPr>
        </p:nvSpPr>
        <p:spPr>
          <a:xfrm>
            <a:off x="1295400" y="422978"/>
            <a:ext cx="7010400" cy="857250"/>
          </a:xfrm>
        </p:spPr>
        <p:txBody>
          <a:bodyPr anchor="ctr"/>
          <a:lstStyle/>
          <a:p>
            <a:r>
              <a:rPr lang="en-US" altLang="en-US" dirty="0" smtClean="0"/>
              <a:t>Key Concepts</a:t>
            </a:r>
            <a:endParaRPr lang="en-US" altLang="en-US" dirty="0"/>
          </a:p>
        </p:txBody>
      </p:sp>
      <p:sp>
        <p:nvSpPr>
          <p:cNvPr id="7172" name="Rectangle 3"/>
          <p:cNvSpPr>
            <a:spLocks noGrp="1" noChangeArrowheads="1"/>
          </p:cNvSpPr>
          <p:nvPr>
            <p:ph type="body" idx="4294967295"/>
          </p:nvPr>
        </p:nvSpPr>
        <p:spPr>
          <a:xfrm>
            <a:off x="685800" y="1752600"/>
            <a:ext cx="7620000" cy="4191000"/>
          </a:xfrm>
        </p:spPr>
        <p:txBody>
          <a:bodyPr/>
          <a:lstStyle/>
          <a:p>
            <a:pPr marL="0" indent="0">
              <a:lnSpc>
                <a:spcPct val="90000"/>
              </a:lnSpc>
              <a:buNone/>
            </a:pPr>
            <a:r>
              <a:rPr lang="en-US" altLang="en-US" sz="2400" b="1" dirty="0">
                <a:solidFill>
                  <a:srgbClr val="0070C0"/>
                </a:solidFill>
              </a:rPr>
              <a:t>For </a:t>
            </a:r>
            <a:r>
              <a:rPr lang="en-US" altLang="en-US" sz="2400" b="1" dirty="0" smtClean="0">
                <a:solidFill>
                  <a:srgbClr val="0070C0"/>
                </a:solidFill>
              </a:rPr>
              <a:t>Safety</a:t>
            </a:r>
          </a:p>
          <a:p>
            <a:pPr lvl="1">
              <a:lnSpc>
                <a:spcPct val="90000"/>
              </a:lnSpc>
              <a:buFont typeface="Wingdings" panose="05000000000000000000" pitchFamily="2" charset="2"/>
              <a:buChar char="§"/>
            </a:pPr>
            <a:r>
              <a:rPr lang="en-US" altLang="en-US" sz="2400" dirty="0" smtClean="0">
                <a:solidFill>
                  <a:srgbClr val="0070C0"/>
                </a:solidFill>
              </a:rPr>
              <a:t>Focus on </a:t>
            </a:r>
            <a:r>
              <a:rPr lang="en-US" altLang="en-US" sz="2400" b="1" i="1" dirty="0" smtClean="0">
                <a:solidFill>
                  <a:srgbClr val="0070C0"/>
                </a:solidFill>
              </a:rPr>
              <a:t>systems</a:t>
            </a:r>
            <a:r>
              <a:rPr lang="en-US" altLang="en-US" sz="2400" dirty="0" smtClean="0">
                <a:solidFill>
                  <a:srgbClr val="0070C0"/>
                </a:solidFill>
              </a:rPr>
              <a:t>, not people</a:t>
            </a:r>
          </a:p>
          <a:p>
            <a:pPr lvl="1">
              <a:lnSpc>
                <a:spcPct val="90000"/>
              </a:lnSpc>
              <a:buFont typeface="Wingdings" panose="05000000000000000000" pitchFamily="2" charset="2"/>
              <a:buChar char="§"/>
            </a:pPr>
            <a:r>
              <a:rPr lang="en-US" altLang="en-US" sz="2400" dirty="0" smtClean="0">
                <a:solidFill>
                  <a:srgbClr val="0070C0"/>
                </a:solidFill>
              </a:rPr>
              <a:t>Work on a culture of safety</a:t>
            </a:r>
          </a:p>
          <a:p>
            <a:pPr marL="0" indent="0">
              <a:lnSpc>
                <a:spcPct val="90000"/>
              </a:lnSpc>
              <a:buNone/>
            </a:pPr>
            <a:r>
              <a:rPr lang="en-US" altLang="en-US" sz="2400" b="1" dirty="0" smtClean="0"/>
              <a:t>For improvement:</a:t>
            </a:r>
          </a:p>
          <a:p>
            <a:pPr lvl="1">
              <a:lnSpc>
                <a:spcPct val="90000"/>
              </a:lnSpc>
              <a:buFont typeface="Wingdings" panose="05000000000000000000" pitchFamily="2" charset="2"/>
              <a:buChar char="§"/>
            </a:pPr>
            <a:r>
              <a:rPr lang="en-US" altLang="en-US" sz="2400" dirty="0" smtClean="0"/>
              <a:t>Define </a:t>
            </a:r>
            <a:r>
              <a:rPr lang="en-US" altLang="en-US" sz="2400" dirty="0"/>
              <a:t>a </a:t>
            </a:r>
            <a:r>
              <a:rPr lang="en-US" altLang="en-US" sz="2400" b="1" i="1" dirty="0"/>
              <a:t>clear aim</a:t>
            </a:r>
          </a:p>
          <a:p>
            <a:pPr lvl="1">
              <a:lnSpc>
                <a:spcPct val="90000"/>
              </a:lnSpc>
              <a:buFont typeface="Wingdings" panose="05000000000000000000" pitchFamily="2" charset="2"/>
              <a:buChar char="§"/>
            </a:pPr>
            <a:r>
              <a:rPr lang="en-US" altLang="en-US" sz="2400" dirty="0"/>
              <a:t>Use </a:t>
            </a:r>
            <a:r>
              <a:rPr lang="en-US" altLang="en-US" sz="2400" b="1" i="1" dirty="0">
                <a:solidFill>
                  <a:schemeClr val="tx2"/>
                </a:solidFill>
              </a:rPr>
              <a:t>measurement</a:t>
            </a:r>
            <a:r>
              <a:rPr lang="en-US" altLang="en-US" sz="2400" i="1" dirty="0">
                <a:solidFill>
                  <a:schemeClr val="tx2"/>
                </a:solidFill>
              </a:rPr>
              <a:t> </a:t>
            </a:r>
            <a:r>
              <a:rPr lang="en-US" altLang="en-US" sz="2400" b="1" i="1" dirty="0">
                <a:solidFill>
                  <a:schemeClr val="tx2"/>
                </a:solidFill>
              </a:rPr>
              <a:t>and data</a:t>
            </a:r>
            <a:r>
              <a:rPr lang="en-US" altLang="en-US" sz="2400" i="1" dirty="0"/>
              <a:t> </a:t>
            </a:r>
            <a:r>
              <a:rPr lang="en-US" altLang="en-US" sz="2400" dirty="0"/>
              <a:t>for decision making</a:t>
            </a:r>
          </a:p>
          <a:p>
            <a:pPr lvl="1">
              <a:lnSpc>
                <a:spcPct val="90000"/>
              </a:lnSpc>
              <a:buFont typeface="Wingdings" panose="05000000000000000000" pitchFamily="2" charset="2"/>
              <a:buChar char="§"/>
            </a:pPr>
            <a:r>
              <a:rPr lang="en-US" altLang="en-US" sz="2400" dirty="0"/>
              <a:t>Remember that improvement requires</a:t>
            </a:r>
            <a:r>
              <a:rPr lang="en-US" altLang="en-US" sz="2400" b="1" dirty="0"/>
              <a:t> </a:t>
            </a:r>
            <a:r>
              <a:rPr lang="en-US" altLang="en-US" sz="2400" b="1" i="1" dirty="0">
                <a:solidFill>
                  <a:schemeClr val="tx2"/>
                </a:solidFill>
              </a:rPr>
              <a:t>change</a:t>
            </a:r>
            <a:endParaRPr lang="en-US" altLang="en-US" sz="2400" i="1" dirty="0">
              <a:solidFill>
                <a:schemeClr val="tx2"/>
              </a:solidFill>
            </a:endParaRPr>
          </a:p>
          <a:p>
            <a:pPr lvl="1">
              <a:lnSpc>
                <a:spcPct val="90000"/>
              </a:lnSpc>
              <a:buFont typeface="Wingdings" panose="05000000000000000000" pitchFamily="2" charset="2"/>
              <a:buChar char="§"/>
            </a:pPr>
            <a:r>
              <a:rPr lang="en-US" altLang="en-US" sz="2400" b="1" i="1" dirty="0"/>
              <a:t>Keep testing </a:t>
            </a:r>
            <a:r>
              <a:rPr lang="en-US" altLang="en-US" sz="2400" dirty="0"/>
              <a:t>using PDSA</a:t>
            </a:r>
            <a:r>
              <a:rPr lang="en-US" altLang="en-US" sz="2400" b="1" dirty="0"/>
              <a:t> </a:t>
            </a:r>
            <a:r>
              <a:rPr lang="en-US" altLang="en-US" sz="2400" dirty="0"/>
              <a:t>cycles – keep tests small</a:t>
            </a:r>
          </a:p>
          <a:p>
            <a:pPr marL="0" indent="0">
              <a:lnSpc>
                <a:spcPct val="90000"/>
              </a:lnSpc>
              <a:buNone/>
            </a:pPr>
            <a:r>
              <a:rPr lang="en-US" altLang="en-US" sz="2400" b="1" dirty="0"/>
              <a:t>For everything:</a:t>
            </a:r>
          </a:p>
          <a:p>
            <a:pPr lvl="1">
              <a:lnSpc>
                <a:spcPct val="90000"/>
              </a:lnSpc>
              <a:buFont typeface="Wingdings" panose="05000000000000000000" pitchFamily="2" charset="2"/>
              <a:buChar char="§"/>
            </a:pPr>
            <a:r>
              <a:rPr lang="en-US" altLang="en-US" sz="2400" dirty="0"/>
              <a:t>Remember that</a:t>
            </a:r>
            <a:r>
              <a:rPr lang="en-US" altLang="en-US" sz="2400" b="1" dirty="0"/>
              <a:t> </a:t>
            </a:r>
            <a:r>
              <a:rPr lang="en-US" altLang="en-US" sz="2400" b="1" i="1" dirty="0">
                <a:solidFill>
                  <a:schemeClr val="tx2"/>
                </a:solidFill>
              </a:rPr>
              <a:t>customers</a:t>
            </a:r>
            <a:r>
              <a:rPr lang="en-US" altLang="en-US" sz="2400" b="1" dirty="0"/>
              <a:t> </a:t>
            </a:r>
            <a:r>
              <a:rPr lang="en-US" altLang="en-US" sz="2400" dirty="0"/>
              <a:t>are key</a:t>
            </a:r>
          </a:p>
        </p:txBody>
      </p:sp>
    </p:spTree>
    <p:extLst>
      <p:ext uri="{BB962C8B-B14F-4D97-AF65-F5344CB8AC3E}">
        <p14:creationId xmlns:p14="http://schemas.microsoft.com/office/powerpoint/2010/main" val="1019096031"/>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dirty="0" smtClean="0"/>
              <a:t>Science </a:t>
            </a:r>
            <a:r>
              <a:rPr lang="en-US" dirty="0"/>
              <a:t>of Patient </a:t>
            </a:r>
            <a:r>
              <a:rPr lang="en-US" dirty="0" smtClean="0"/>
              <a:t>Safety</a:t>
            </a:r>
            <a:r>
              <a:rPr lang="en-US" dirty="0"/>
              <a:t/>
            </a:r>
            <a:br>
              <a:rPr lang="en-US" dirty="0"/>
            </a:br>
            <a:endParaRPr lang="en-US" dirty="0"/>
          </a:p>
        </p:txBody>
      </p:sp>
      <p:sp>
        <p:nvSpPr>
          <p:cNvPr id="3" name="Content Placeholder 2"/>
          <p:cNvSpPr>
            <a:spLocks noGrp="1"/>
          </p:cNvSpPr>
          <p:nvPr>
            <p:ph idx="1"/>
          </p:nvPr>
        </p:nvSpPr>
        <p:spPr>
          <a:xfrm>
            <a:off x="228600" y="1447800"/>
            <a:ext cx="8610600" cy="3867150"/>
          </a:xfrm>
        </p:spPr>
        <p:txBody>
          <a:bodyPr/>
          <a:lstStyle/>
          <a:p>
            <a:pPr>
              <a:buFont typeface="Wingdings" panose="05000000000000000000" pitchFamily="2" charset="2"/>
              <a:buChar char="§"/>
            </a:pPr>
            <a:r>
              <a:rPr lang="en-US" dirty="0"/>
              <a:t>Systems thinking </a:t>
            </a:r>
            <a:endParaRPr lang="en-US" dirty="0" smtClean="0"/>
          </a:p>
          <a:p>
            <a:pPr lvl="1">
              <a:buFont typeface="Wingdings" panose="05000000000000000000" pitchFamily="2" charset="2"/>
              <a:buChar char="§"/>
            </a:pPr>
            <a:r>
              <a:rPr lang="en-US" dirty="0" smtClean="0"/>
              <a:t>Most problems do not result from individual workers; but from the design of work processes/system</a:t>
            </a:r>
          </a:p>
          <a:p>
            <a:pPr lvl="1">
              <a:buFont typeface="Wingdings" panose="05000000000000000000" pitchFamily="2" charset="2"/>
              <a:buChar char="§"/>
            </a:pPr>
            <a:r>
              <a:rPr lang="en-US" dirty="0" smtClean="0"/>
              <a:t>“Every system is perfectly designed to get the results it gets”</a:t>
            </a:r>
            <a:endParaRPr lang="en-US" sz="1100" dirty="0" smtClean="0"/>
          </a:p>
          <a:p>
            <a:pPr>
              <a:buFont typeface="Wingdings" panose="05000000000000000000" pitchFamily="2" charset="2"/>
              <a:buChar char="§"/>
            </a:pPr>
            <a:r>
              <a:rPr lang="en-US" dirty="0" smtClean="0"/>
              <a:t>Safety culture</a:t>
            </a:r>
          </a:p>
          <a:p>
            <a:pPr lvl="1">
              <a:buFont typeface="Wingdings" panose="05000000000000000000" pitchFamily="2" charset="2"/>
              <a:buChar char="§"/>
            </a:pPr>
            <a:r>
              <a:rPr lang="en-US" dirty="0" smtClean="0"/>
              <a:t>Leadership &amp; values</a:t>
            </a:r>
          </a:p>
          <a:p>
            <a:pPr lvl="1">
              <a:buFont typeface="Wingdings" panose="05000000000000000000" pitchFamily="2" charset="2"/>
              <a:buChar char="§"/>
            </a:pPr>
            <a:r>
              <a:rPr lang="en-US" dirty="0" smtClean="0"/>
              <a:t>Teamwork &amp; communication</a:t>
            </a:r>
          </a:p>
          <a:p>
            <a:pPr lvl="1">
              <a:buFont typeface="Wingdings" panose="05000000000000000000" pitchFamily="2" charset="2"/>
              <a:buChar char="§"/>
            </a:pPr>
            <a:r>
              <a:rPr lang="en-US" dirty="0" smtClean="0"/>
              <a:t>Trust, psychological safety</a:t>
            </a:r>
            <a:endParaRPr lang="en-US" dirty="0"/>
          </a:p>
        </p:txBody>
      </p:sp>
    </p:spTree>
    <p:extLst>
      <p:ext uri="{BB962C8B-B14F-4D97-AF65-F5344CB8AC3E}">
        <p14:creationId xmlns:p14="http://schemas.microsoft.com/office/powerpoint/2010/main" val="1580137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5"/>
          <p:cNvSpPr txBox="1">
            <a:spLocks noGrp="1"/>
          </p:cNvSpPr>
          <p:nvPr/>
        </p:nvSpPr>
        <p:spPr>
          <a:xfrm>
            <a:off x="6553200" y="6356350"/>
            <a:ext cx="2133600" cy="365125"/>
          </a:xfrm>
          <a:prstGeom prst="rect">
            <a:avLst/>
          </a:prstGeom>
          <a:noFill/>
          <a:ln>
            <a:miter lim="800000"/>
            <a:headEnd/>
            <a:tailEnd/>
          </a:ln>
        </p:spPr>
        <p:txBody>
          <a:bodyPr anchor="ctr"/>
          <a:lstStyle/>
          <a:p>
            <a:pPr algn="r" eaLnBrk="1" fontAlgn="auto" hangingPunct="1">
              <a:spcBef>
                <a:spcPts val="0"/>
              </a:spcBef>
              <a:spcAft>
                <a:spcPts val="0"/>
              </a:spcAft>
              <a:defRPr/>
            </a:pPr>
            <a:fld id="{8CF4BFA2-AD32-48F4-A31D-1BFB95E5D976}" type="slidenum">
              <a:rPr lang="en-US" sz="1200">
                <a:solidFill>
                  <a:schemeClr val="tx1">
                    <a:tint val="75000"/>
                  </a:schemeClr>
                </a:solidFill>
                <a:latin typeface="+mn-lt"/>
              </a:rPr>
              <a:pPr algn="r" eaLnBrk="1" fontAlgn="auto" hangingPunct="1">
                <a:spcBef>
                  <a:spcPts val="0"/>
                </a:spcBef>
                <a:spcAft>
                  <a:spcPts val="0"/>
                </a:spcAft>
                <a:defRPr/>
              </a:pPr>
              <a:t>7</a:t>
            </a:fld>
            <a:endParaRPr lang="en-US" sz="1200">
              <a:solidFill>
                <a:schemeClr val="tx1">
                  <a:tint val="75000"/>
                </a:schemeClr>
              </a:solidFill>
              <a:latin typeface="+mn-lt"/>
            </a:endParaRPr>
          </a:p>
        </p:txBody>
      </p:sp>
      <p:sp>
        <p:nvSpPr>
          <p:cNvPr id="5123" name="Rectangle 2"/>
          <p:cNvSpPr>
            <a:spLocks noGrp="1" noChangeArrowheads="1"/>
          </p:cNvSpPr>
          <p:nvPr>
            <p:ph type="title" idx="4294967295"/>
          </p:nvPr>
        </p:nvSpPr>
        <p:spPr>
          <a:xfrm>
            <a:off x="685800" y="228600"/>
            <a:ext cx="7772400" cy="1143000"/>
          </a:xfrm>
        </p:spPr>
        <p:txBody>
          <a:bodyPr anchor="ctr">
            <a:normAutofit fontScale="90000"/>
          </a:bodyPr>
          <a:lstStyle/>
          <a:p>
            <a:pPr eaLnBrk="1" hangingPunct="1"/>
            <a:r>
              <a:rPr lang="en-US" altLang="en-US" dirty="0" smtClean="0"/>
              <a:t>Patient safety priorities </a:t>
            </a:r>
            <a:br>
              <a:rPr lang="en-US" altLang="en-US" dirty="0" smtClean="0"/>
            </a:br>
            <a:r>
              <a:rPr lang="en-US" altLang="en-US" dirty="0" smtClean="0"/>
              <a:t>in ambulatory care </a:t>
            </a:r>
          </a:p>
        </p:txBody>
      </p:sp>
      <p:sp>
        <p:nvSpPr>
          <p:cNvPr id="5124" name="Rectangle 3"/>
          <p:cNvSpPr>
            <a:spLocks noGrp="1" noChangeArrowheads="1"/>
          </p:cNvSpPr>
          <p:nvPr>
            <p:ph type="body" idx="4294967295"/>
          </p:nvPr>
        </p:nvSpPr>
        <p:spPr>
          <a:xfrm>
            <a:off x="228600" y="1600200"/>
            <a:ext cx="8534400" cy="4411663"/>
          </a:xfrm>
        </p:spPr>
        <p:txBody>
          <a:bodyPr/>
          <a:lstStyle/>
          <a:p>
            <a:pPr lvl="1">
              <a:lnSpc>
                <a:spcPct val="90000"/>
              </a:lnSpc>
              <a:buFontTx/>
              <a:buNone/>
            </a:pPr>
            <a:r>
              <a:rPr lang="en-US" altLang="en-US" sz="3200" dirty="0" smtClean="0"/>
              <a:t>Process reliability- 3 key areas:</a:t>
            </a:r>
          </a:p>
          <a:p>
            <a:pPr lvl="2">
              <a:lnSpc>
                <a:spcPct val="90000"/>
              </a:lnSpc>
              <a:buFontTx/>
              <a:buNone/>
            </a:pPr>
            <a:r>
              <a:rPr lang="en-US" altLang="en-US" sz="2800" dirty="0" smtClean="0"/>
              <a:t>	-Test result management</a:t>
            </a:r>
          </a:p>
          <a:p>
            <a:pPr lvl="2">
              <a:lnSpc>
                <a:spcPct val="90000"/>
              </a:lnSpc>
              <a:buFontTx/>
              <a:buNone/>
            </a:pPr>
            <a:r>
              <a:rPr lang="en-US" altLang="en-US" sz="2800" dirty="0" smtClean="0"/>
              <a:t>	-Referral Management</a:t>
            </a:r>
          </a:p>
          <a:p>
            <a:pPr lvl="2">
              <a:lnSpc>
                <a:spcPct val="90000"/>
              </a:lnSpc>
              <a:buFontTx/>
              <a:buNone/>
            </a:pPr>
            <a:r>
              <a:rPr lang="en-US" altLang="en-US" sz="2800" dirty="0" smtClean="0"/>
              <a:t>	-Medication Management </a:t>
            </a:r>
          </a:p>
          <a:p>
            <a:pPr lvl="1">
              <a:lnSpc>
                <a:spcPct val="90000"/>
              </a:lnSpc>
              <a:buFontTx/>
              <a:buNone/>
            </a:pPr>
            <a:endParaRPr lang="en-US" altLang="en-US" sz="1600" dirty="0" smtClean="0"/>
          </a:p>
          <a:p>
            <a:pPr lvl="1">
              <a:lnSpc>
                <a:spcPct val="90000"/>
              </a:lnSpc>
              <a:buFontTx/>
              <a:buNone/>
            </a:pPr>
            <a:r>
              <a:rPr lang="en-US" altLang="en-US" sz="3200" dirty="0" smtClean="0"/>
              <a:t>Communication </a:t>
            </a:r>
          </a:p>
          <a:p>
            <a:pPr lvl="2">
              <a:lnSpc>
                <a:spcPct val="90000"/>
              </a:lnSpc>
              <a:buFontTx/>
              <a:buNone/>
            </a:pPr>
            <a:r>
              <a:rPr lang="en-US" altLang="en-US" sz="2800" dirty="0"/>
              <a:t>	</a:t>
            </a:r>
            <a:r>
              <a:rPr lang="en-US" altLang="en-US" sz="2800" dirty="0" smtClean="0"/>
              <a:t>– With patient, among staff, across settings</a:t>
            </a:r>
          </a:p>
          <a:p>
            <a:pPr lvl="1">
              <a:lnSpc>
                <a:spcPct val="90000"/>
              </a:lnSpc>
              <a:buFontTx/>
              <a:buNone/>
            </a:pPr>
            <a:endParaRPr lang="en-US" altLang="en-US" sz="1600" b="1" dirty="0"/>
          </a:p>
          <a:p>
            <a:pPr lvl="1">
              <a:lnSpc>
                <a:spcPct val="90000"/>
              </a:lnSpc>
              <a:buFontTx/>
              <a:buNone/>
            </a:pPr>
            <a:r>
              <a:rPr lang="en-US" altLang="en-US" b="1" dirty="0" smtClean="0"/>
              <a:t>What keeps you up at night?</a:t>
            </a:r>
          </a:p>
        </p:txBody>
      </p:sp>
    </p:spTree>
    <p:extLst>
      <p:ext uri="{BB962C8B-B14F-4D97-AF65-F5344CB8AC3E}">
        <p14:creationId xmlns:p14="http://schemas.microsoft.com/office/powerpoint/2010/main" val="20610202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b="1">
                <a:solidFill>
                  <a:schemeClr val="tx1"/>
                </a:solidFill>
                <a:latin typeface="Arial" pitchFamily="34" charset="0"/>
                <a:cs typeface="Arial" pitchFamily="34" charset="0"/>
              </a:defRPr>
            </a:lvl1pPr>
            <a:lvl2pPr marL="557213" indent="-214313" eaLnBrk="0" hangingPunct="0">
              <a:defRPr b="1">
                <a:solidFill>
                  <a:schemeClr val="tx1"/>
                </a:solidFill>
                <a:latin typeface="Arial" pitchFamily="34" charset="0"/>
                <a:cs typeface="Arial" pitchFamily="34" charset="0"/>
              </a:defRPr>
            </a:lvl2pPr>
            <a:lvl3pPr marL="857250" indent="-171450" eaLnBrk="0" hangingPunct="0">
              <a:defRPr b="1">
                <a:solidFill>
                  <a:schemeClr val="tx1"/>
                </a:solidFill>
                <a:latin typeface="Arial" pitchFamily="34" charset="0"/>
                <a:cs typeface="Arial" pitchFamily="34" charset="0"/>
              </a:defRPr>
            </a:lvl3pPr>
            <a:lvl4pPr marL="1200150" indent="-171450" eaLnBrk="0" hangingPunct="0">
              <a:defRPr b="1">
                <a:solidFill>
                  <a:schemeClr val="tx1"/>
                </a:solidFill>
                <a:latin typeface="Arial" pitchFamily="34" charset="0"/>
                <a:cs typeface="Arial" pitchFamily="34" charset="0"/>
              </a:defRPr>
            </a:lvl4pPr>
            <a:lvl5pPr marL="1543050" indent="-171450" eaLnBrk="0" hangingPunct="0">
              <a:defRPr b="1">
                <a:solidFill>
                  <a:schemeClr val="tx1"/>
                </a:solidFill>
                <a:latin typeface="Arial" pitchFamily="34" charset="0"/>
                <a:cs typeface="Arial" pitchFamily="34" charset="0"/>
              </a:defRPr>
            </a:lvl5pPr>
            <a:lvl6pPr marL="1885950" indent="-171450" eaLnBrk="0" fontAlgn="base" hangingPunct="0">
              <a:spcBef>
                <a:spcPct val="0"/>
              </a:spcBef>
              <a:spcAft>
                <a:spcPct val="0"/>
              </a:spcAft>
              <a:defRPr b="1">
                <a:solidFill>
                  <a:schemeClr val="tx1"/>
                </a:solidFill>
                <a:latin typeface="Arial" pitchFamily="34" charset="0"/>
                <a:cs typeface="Arial" pitchFamily="34" charset="0"/>
              </a:defRPr>
            </a:lvl6pPr>
            <a:lvl7pPr marL="2228850" indent="-171450" eaLnBrk="0" fontAlgn="base" hangingPunct="0">
              <a:spcBef>
                <a:spcPct val="0"/>
              </a:spcBef>
              <a:spcAft>
                <a:spcPct val="0"/>
              </a:spcAft>
              <a:defRPr b="1">
                <a:solidFill>
                  <a:schemeClr val="tx1"/>
                </a:solidFill>
                <a:latin typeface="Arial" pitchFamily="34" charset="0"/>
                <a:cs typeface="Arial" pitchFamily="34" charset="0"/>
              </a:defRPr>
            </a:lvl7pPr>
            <a:lvl8pPr marL="2571750" indent="-171450" eaLnBrk="0" fontAlgn="base" hangingPunct="0">
              <a:spcBef>
                <a:spcPct val="0"/>
              </a:spcBef>
              <a:spcAft>
                <a:spcPct val="0"/>
              </a:spcAft>
              <a:defRPr b="1">
                <a:solidFill>
                  <a:schemeClr val="tx1"/>
                </a:solidFill>
                <a:latin typeface="Arial" pitchFamily="34" charset="0"/>
                <a:cs typeface="Arial" pitchFamily="34" charset="0"/>
              </a:defRPr>
            </a:lvl8pPr>
            <a:lvl9pPr marL="2914650" indent="-171450" eaLnBrk="0" fontAlgn="base" hangingPunct="0">
              <a:spcBef>
                <a:spcPct val="0"/>
              </a:spcBef>
              <a:spcAft>
                <a:spcPct val="0"/>
              </a:spcAft>
              <a:defRPr b="1">
                <a:solidFill>
                  <a:schemeClr val="tx1"/>
                </a:solidFill>
                <a:latin typeface="Arial" pitchFamily="34" charset="0"/>
                <a:cs typeface="Arial" pitchFamily="34" charset="0"/>
              </a:defRPr>
            </a:lvl9pPr>
          </a:lstStyle>
          <a:p>
            <a:pPr eaLnBrk="1" hangingPunct="1"/>
            <a:fld id="{22BB3ADE-39A5-4A44-A9EF-E411CAFF3C25}" type="slidenum">
              <a:rPr lang="en-US" altLang="en-US" b="0" smtClean="0">
                <a:solidFill>
                  <a:srgbClr val="000000"/>
                </a:solidFill>
              </a:rPr>
              <a:pPr eaLnBrk="1" hangingPunct="1"/>
              <a:t>8</a:t>
            </a:fld>
            <a:endParaRPr lang="en-US" altLang="en-US" b="0" smtClean="0">
              <a:solidFill>
                <a:srgbClr val="000000"/>
              </a:solidFill>
            </a:endParaRPr>
          </a:p>
        </p:txBody>
      </p:sp>
      <p:sp>
        <p:nvSpPr>
          <p:cNvPr id="7171" name="Rectangle 2"/>
          <p:cNvSpPr>
            <a:spLocks noGrp="1" noChangeArrowheads="1"/>
          </p:cNvSpPr>
          <p:nvPr>
            <p:ph type="title" idx="4294967295"/>
          </p:nvPr>
        </p:nvSpPr>
        <p:spPr>
          <a:xfrm>
            <a:off x="1295400" y="422978"/>
            <a:ext cx="7010400" cy="857250"/>
          </a:xfrm>
        </p:spPr>
        <p:txBody>
          <a:bodyPr anchor="ctr"/>
          <a:lstStyle/>
          <a:p>
            <a:r>
              <a:rPr lang="en-US" altLang="en-US" dirty="0" smtClean="0"/>
              <a:t>Key Concepts</a:t>
            </a:r>
            <a:endParaRPr lang="en-US" altLang="en-US" sz="2700" dirty="0"/>
          </a:p>
        </p:txBody>
      </p:sp>
      <p:sp>
        <p:nvSpPr>
          <p:cNvPr id="7172" name="Rectangle 3"/>
          <p:cNvSpPr>
            <a:spLocks noGrp="1" noChangeArrowheads="1"/>
          </p:cNvSpPr>
          <p:nvPr>
            <p:ph type="body" idx="4294967295"/>
          </p:nvPr>
        </p:nvSpPr>
        <p:spPr>
          <a:xfrm>
            <a:off x="685800" y="1752600"/>
            <a:ext cx="7620000" cy="4191000"/>
          </a:xfrm>
        </p:spPr>
        <p:txBody>
          <a:bodyPr/>
          <a:lstStyle/>
          <a:p>
            <a:pPr marL="0" indent="0">
              <a:lnSpc>
                <a:spcPct val="90000"/>
              </a:lnSpc>
              <a:buNone/>
            </a:pPr>
            <a:r>
              <a:rPr lang="en-US" altLang="en-US" sz="2400" b="1" dirty="0"/>
              <a:t>For Safety</a:t>
            </a:r>
          </a:p>
          <a:p>
            <a:pPr lvl="1">
              <a:lnSpc>
                <a:spcPct val="90000"/>
              </a:lnSpc>
              <a:buFont typeface="Wingdings" panose="05000000000000000000" pitchFamily="2" charset="2"/>
              <a:buChar char="§"/>
            </a:pPr>
            <a:r>
              <a:rPr lang="en-US" altLang="en-US" sz="2400" dirty="0"/>
              <a:t>Focus on </a:t>
            </a:r>
            <a:r>
              <a:rPr lang="en-US" altLang="en-US" sz="2400" b="1" i="1" dirty="0">
                <a:solidFill>
                  <a:schemeClr val="tx2"/>
                </a:solidFill>
              </a:rPr>
              <a:t>systems</a:t>
            </a:r>
            <a:r>
              <a:rPr lang="en-US" altLang="en-US" sz="2400" dirty="0"/>
              <a:t>, not people</a:t>
            </a:r>
          </a:p>
          <a:p>
            <a:pPr lvl="1">
              <a:lnSpc>
                <a:spcPct val="90000"/>
              </a:lnSpc>
              <a:buFont typeface="Wingdings" panose="05000000000000000000" pitchFamily="2" charset="2"/>
              <a:buChar char="§"/>
            </a:pPr>
            <a:r>
              <a:rPr lang="en-US" altLang="en-US" sz="2400" dirty="0"/>
              <a:t>Work on a culture of safety</a:t>
            </a:r>
          </a:p>
          <a:p>
            <a:pPr marL="0" indent="0">
              <a:lnSpc>
                <a:spcPct val="90000"/>
              </a:lnSpc>
              <a:buNone/>
            </a:pPr>
            <a:r>
              <a:rPr lang="en-US" altLang="en-US" sz="2400" b="1" dirty="0">
                <a:solidFill>
                  <a:srgbClr val="0070C0"/>
                </a:solidFill>
              </a:rPr>
              <a:t>For improvement:</a:t>
            </a:r>
          </a:p>
          <a:p>
            <a:pPr lvl="1">
              <a:lnSpc>
                <a:spcPct val="90000"/>
              </a:lnSpc>
              <a:buFont typeface="Wingdings" panose="05000000000000000000" pitchFamily="2" charset="2"/>
              <a:buChar char="§"/>
            </a:pPr>
            <a:r>
              <a:rPr lang="en-US" altLang="en-US" sz="2400" dirty="0">
                <a:solidFill>
                  <a:srgbClr val="0070C0"/>
                </a:solidFill>
              </a:rPr>
              <a:t>Define a </a:t>
            </a:r>
            <a:r>
              <a:rPr lang="en-US" altLang="en-US" sz="2400" b="1" i="1" dirty="0">
                <a:solidFill>
                  <a:srgbClr val="0070C0"/>
                </a:solidFill>
              </a:rPr>
              <a:t>clear aim</a:t>
            </a:r>
          </a:p>
          <a:p>
            <a:pPr lvl="1">
              <a:lnSpc>
                <a:spcPct val="90000"/>
              </a:lnSpc>
              <a:buFont typeface="Wingdings" panose="05000000000000000000" pitchFamily="2" charset="2"/>
              <a:buChar char="§"/>
            </a:pPr>
            <a:r>
              <a:rPr lang="en-US" altLang="en-US" sz="2400" dirty="0">
                <a:solidFill>
                  <a:srgbClr val="0070C0"/>
                </a:solidFill>
              </a:rPr>
              <a:t>Use </a:t>
            </a:r>
            <a:r>
              <a:rPr lang="en-US" altLang="en-US" sz="2400" b="1" i="1" dirty="0">
                <a:solidFill>
                  <a:srgbClr val="0070C0"/>
                </a:solidFill>
              </a:rPr>
              <a:t>measurement</a:t>
            </a:r>
            <a:r>
              <a:rPr lang="en-US" altLang="en-US" sz="2400" i="1" dirty="0">
                <a:solidFill>
                  <a:srgbClr val="0070C0"/>
                </a:solidFill>
              </a:rPr>
              <a:t> </a:t>
            </a:r>
            <a:r>
              <a:rPr lang="en-US" altLang="en-US" sz="2400" b="1" i="1" dirty="0">
                <a:solidFill>
                  <a:srgbClr val="0070C0"/>
                </a:solidFill>
              </a:rPr>
              <a:t>and data</a:t>
            </a:r>
            <a:r>
              <a:rPr lang="en-US" altLang="en-US" sz="2400" i="1" dirty="0">
                <a:solidFill>
                  <a:srgbClr val="0070C0"/>
                </a:solidFill>
              </a:rPr>
              <a:t> </a:t>
            </a:r>
            <a:r>
              <a:rPr lang="en-US" altLang="en-US" sz="2400" dirty="0">
                <a:solidFill>
                  <a:srgbClr val="0070C0"/>
                </a:solidFill>
              </a:rPr>
              <a:t>for decision making</a:t>
            </a:r>
          </a:p>
          <a:p>
            <a:pPr lvl="1">
              <a:lnSpc>
                <a:spcPct val="90000"/>
              </a:lnSpc>
              <a:buFont typeface="Wingdings" panose="05000000000000000000" pitchFamily="2" charset="2"/>
              <a:buChar char="§"/>
            </a:pPr>
            <a:r>
              <a:rPr lang="en-US" altLang="en-US" sz="2400" dirty="0">
                <a:solidFill>
                  <a:srgbClr val="0070C0"/>
                </a:solidFill>
              </a:rPr>
              <a:t>Remember that improvement requires</a:t>
            </a:r>
            <a:r>
              <a:rPr lang="en-US" altLang="en-US" sz="2400" b="1" dirty="0">
                <a:solidFill>
                  <a:srgbClr val="0070C0"/>
                </a:solidFill>
              </a:rPr>
              <a:t> </a:t>
            </a:r>
            <a:r>
              <a:rPr lang="en-US" altLang="en-US" sz="2400" b="1" i="1" dirty="0">
                <a:solidFill>
                  <a:srgbClr val="0070C0"/>
                </a:solidFill>
              </a:rPr>
              <a:t>change</a:t>
            </a:r>
            <a:endParaRPr lang="en-US" altLang="en-US" sz="2400" i="1" dirty="0">
              <a:solidFill>
                <a:srgbClr val="0070C0"/>
              </a:solidFill>
            </a:endParaRPr>
          </a:p>
          <a:p>
            <a:pPr lvl="1">
              <a:lnSpc>
                <a:spcPct val="90000"/>
              </a:lnSpc>
              <a:buFont typeface="Wingdings" panose="05000000000000000000" pitchFamily="2" charset="2"/>
              <a:buChar char="§"/>
            </a:pPr>
            <a:r>
              <a:rPr lang="en-US" altLang="en-US" sz="2400" b="1" i="1" dirty="0">
                <a:solidFill>
                  <a:srgbClr val="0070C0"/>
                </a:solidFill>
              </a:rPr>
              <a:t>Keep testing </a:t>
            </a:r>
            <a:r>
              <a:rPr lang="en-US" altLang="en-US" sz="2400" dirty="0">
                <a:solidFill>
                  <a:srgbClr val="0070C0"/>
                </a:solidFill>
              </a:rPr>
              <a:t>using PDSA</a:t>
            </a:r>
            <a:r>
              <a:rPr lang="en-US" altLang="en-US" sz="2400" b="1" dirty="0">
                <a:solidFill>
                  <a:srgbClr val="0070C0"/>
                </a:solidFill>
              </a:rPr>
              <a:t> </a:t>
            </a:r>
            <a:r>
              <a:rPr lang="en-US" altLang="en-US" sz="2400" dirty="0">
                <a:solidFill>
                  <a:srgbClr val="0070C0"/>
                </a:solidFill>
              </a:rPr>
              <a:t>cycles – keep tests small</a:t>
            </a:r>
          </a:p>
          <a:p>
            <a:pPr marL="0" indent="0">
              <a:lnSpc>
                <a:spcPct val="90000"/>
              </a:lnSpc>
              <a:buNone/>
            </a:pPr>
            <a:r>
              <a:rPr lang="en-US" altLang="en-US" sz="2400" b="1" dirty="0"/>
              <a:t>For everything:</a:t>
            </a:r>
          </a:p>
          <a:p>
            <a:pPr lvl="1">
              <a:lnSpc>
                <a:spcPct val="90000"/>
              </a:lnSpc>
              <a:buFont typeface="Wingdings" panose="05000000000000000000" pitchFamily="2" charset="2"/>
              <a:buChar char="§"/>
            </a:pPr>
            <a:r>
              <a:rPr lang="en-US" altLang="en-US" sz="2400" dirty="0"/>
              <a:t>Remember that</a:t>
            </a:r>
            <a:r>
              <a:rPr lang="en-US" altLang="en-US" sz="2400" b="1" dirty="0"/>
              <a:t> </a:t>
            </a:r>
            <a:r>
              <a:rPr lang="en-US" altLang="en-US" sz="2400" b="1" i="1" dirty="0">
                <a:solidFill>
                  <a:schemeClr val="tx2"/>
                </a:solidFill>
              </a:rPr>
              <a:t>customers</a:t>
            </a:r>
            <a:r>
              <a:rPr lang="en-US" altLang="en-US" sz="2400" b="1" dirty="0"/>
              <a:t> </a:t>
            </a:r>
            <a:r>
              <a:rPr lang="en-US" altLang="en-US" sz="2400" dirty="0"/>
              <a:t>are key</a:t>
            </a:r>
          </a:p>
        </p:txBody>
      </p:sp>
    </p:spTree>
    <p:extLst>
      <p:ext uri="{BB962C8B-B14F-4D97-AF65-F5344CB8AC3E}">
        <p14:creationId xmlns:p14="http://schemas.microsoft.com/office/powerpoint/2010/main" val="2727728331"/>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 for Improvement</a:t>
            </a:r>
          </a:p>
        </p:txBody>
      </p:sp>
      <p:grpSp>
        <p:nvGrpSpPr>
          <p:cNvPr id="5" name="Group 4"/>
          <p:cNvGrpSpPr>
            <a:grpSpLocks/>
          </p:cNvGrpSpPr>
          <p:nvPr/>
        </p:nvGrpSpPr>
        <p:grpSpPr bwMode="auto">
          <a:xfrm>
            <a:off x="2590800" y="1484397"/>
            <a:ext cx="3576036" cy="4459203"/>
            <a:chOff x="4308409" y="1371600"/>
            <a:chExt cx="3854279" cy="4876800"/>
          </a:xfrm>
        </p:grpSpPr>
        <p:pic>
          <p:nvPicPr>
            <p:cNvPr id="6" name="Picture 5" descr="http://www.ihi.org/knowledge/PublishingImages/ModelforImprovement.gif"/>
            <p:cNvPicPr>
              <a:picLocks noChangeAspect="1" noChangeArrowheads="1"/>
            </p:cNvPicPr>
            <p:nvPr/>
          </p:nvPicPr>
          <p:blipFill>
            <a:blip r:embed="rId3"/>
            <a:srcRect/>
            <a:stretch>
              <a:fillRect/>
            </a:stretch>
          </p:blipFill>
          <p:spPr bwMode="auto">
            <a:xfrm>
              <a:off x="5872904" y="1371600"/>
              <a:ext cx="2289784" cy="4876800"/>
            </a:xfrm>
            <a:prstGeom prst="rect">
              <a:avLst/>
            </a:prstGeom>
            <a:noFill/>
            <a:ln w="9525">
              <a:noFill/>
              <a:miter lim="800000"/>
              <a:headEnd/>
              <a:tailEnd/>
            </a:ln>
          </p:spPr>
        </p:pic>
        <p:sp>
          <p:nvSpPr>
            <p:cNvPr id="8" name="TextBox 6"/>
            <p:cNvSpPr txBox="1"/>
            <p:nvPr/>
          </p:nvSpPr>
          <p:spPr>
            <a:xfrm>
              <a:off x="4308409" y="5106096"/>
              <a:ext cx="1635735" cy="583352"/>
            </a:xfrm>
            <a:prstGeom prst="rect">
              <a:avLst/>
            </a:prstGeom>
            <a:noFill/>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defRPr/>
              </a:pPr>
              <a:r>
                <a:rPr lang="en-US" sz="3200" b="0" dirty="0">
                  <a:solidFill>
                    <a:schemeClr val="bg1">
                      <a:lumMod val="50000"/>
                    </a:schemeClr>
                  </a:solidFill>
                </a:rPr>
                <a:t>PDSA =</a:t>
              </a:r>
            </a:p>
          </p:txBody>
        </p:sp>
      </p:grpSp>
      <p:sp>
        <p:nvSpPr>
          <p:cNvPr id="9" name="Rectangle 8"/>
          <p:cNvSpPr/>
          <p:nvPr/>
        </p:nvSpPr>
        <p:spPr>
          <a:xfrm>
            <a:off x="6858000" y="4327350"/>
            <a:ext cx="2286000" cy="1384995"/>
          </a:xfrm>
          <a:prstGeom prst="rect">
            <a:avLst/>
          </a:prstGeom>
        </p:spPr>
        <p:txBody>
          <a:bodyPr wrap="square">
            <a:spAutoFit/>
          </a:bodyPr>
          <a:lstStyle/>
          <a:p>
            <a:r>
              <a:rPr lang="en-US" sz="1400" dirty="0"/>
              <a:t>The Improvement Guide: A Practical Approach to Enhancing </a:t>
            </a:r>
          </a:p>
          <a:p>
            <a:r>
              <a:rPr lang="en-US" sz="1400" dirty="0"/>
              <a:t>Organizational Performance, 2</a:t>
            </a:r>
            <a:r>
              <a:rPr lang="en-US" sz="1400" baseline="30000" dirty="0"/>
              <a:t>nd</a:t>
            </a:r>
            <a:r>
              <a:rPr lang="en-US" sz="1400" dirty="0"/>
              <a:t> Ed. Gerald J. Langley et al. </a:t>
            </a:r>
            <a:r>
              <a:rPr lang="en-US" sz="1400" dirty="0" err="1"/>
              <a:t>Jossey</a:t>
            </a:r>
            <a:r>
              <a:rPr lang="en-US" sz="1400" dirty="0"/>
              <a:t>-Bass  April 2009</a:t>
            </a:r>
          </a:p>
        </p:txBody>
      </p:sp>
      <p:sp>
        <p:nvSpPr>
          <p:cNvPr id="12" name="TextBox 11"/>
          <p:cNvSpPr txBox="1"/>
          <p:nvPr/>
        </p:nvSpPr>
        <p:spPr>
          <a:xfrm>
            <a:off x="2429124" y="1670767"/>
            <a:ext cx="567784" cy="369332"/>
          </a:xfrm>
          <a:prstGeom prst="rect">
            <a:avLst/>
          </a:prstGeom>
          <a:noFill/>
        </p:spPr>
        <p:txBody>
          <a:bodyPr wrap="none" rtlCol="0">
            <a:spAutoFit/>
          </a:bodyPr>
          <a:lstStyle/>
          <a:p>
            <a:r>
              <a:rPr lang="en-US" b="1" dirty="0" smtClean="0"/>
              <a:t>Aim</a:t>
            </a:r>
            <a:endParaRPr lang="en-US" b="1" dirty="0"/>
          </a:p>
        </p:txBody>
      </p:sp>
      <p:sp>
        <p:nvSpPr>
          <p:cNvPr id="13" name="TextBox 12"/>
          <p:cNvSpPr txBox="1"/>
          <p:nvPr/>
        </p:nvSpPr>
        <p:spPr>
          <a:xfrm>
            <a:off x="2154690" y="2438400"/>
            <a:ext cx="1116652" cy="369332"/>
          </a:xfrm>
          <a:prstGeom prst="rect">
            <a:avLst/>
          </a:prstGeom>
          <a:noFill/>
        </p:spPr>
        <p:txBody>
          <a:bodyPr wrap="none" rtlCol="0">
            <a:spAutoFit/>
          </a:bodyPr>
          <a:lstStyle/>
          <a:p>
            <a:r>
              <a:rPr lang="en-US" b="1" dirty="0" smtClean="0"/>
              <a:t>Measures</a:t>
            </a:r>
            <a:endParaRPr lang="en-US" b="1" dirty="0"/>
          </a:p>
        </p:txBody>
      </p:sp>
      <p:sp>
        <p:nvSpPr>
          <p:cNvPr id="14" name="TextBox 13"/>
          <p:cNvSpPr txBox="1"/>
          <p:nvPr/>
        </p:nvSpPr>
        <p:spPr>
          <a:xfrm>
            <a:off x="2225703" y="3231472"/>
            <a:ext cx="1314784" cy="461665"/>
          </a:xfrm>
          <a:prstGeom prst="rect">
            <a:avLst/>
          </a:prstGeom>
          <a:noFill/>
        </p:spPr>
        <p:txBody>
          <a:bodyPr wrap="none" rtlCol="0">
            <a:spAutoFit/>
          </a:bodyPr>
          <a:lstStyle/>
          <a:p>
            <a:r>
              <a:rPr lang="en-US" b="1" dirty="0" smtClean="0"/>
              <a:t>Changes</a:t>
            </a:r>
            <a:endParaRPr lang="en-US" b="1" dirty="0"/>
          </a:p>
        </p:txBody>
      </p:sp>
      <p:sp>
        <p:nvSpPr>
          <p:cNvPr id="15" name="TextBox 14"/>
          <p:cNvSpPr txBox="1"/>
          <p:nvPr/>
        </p:nvSpPr>
        <p:spPr>
          <a:xfrm>
            <a:off x="1524000" y="4327350"/>
            <a:ext cx="1554272" cy="369332"/>
          </a:xfrm>
          <a:prstGeom prst="rect">
            <a:avLst/>
          </a:prstGeom>
          <a:noFill/>
        </p:spPr>
        <p:txBody>
          <a:bodyPr wrap="none" rtlCol="0">
            <a:spAutoFit/>
          </a:bodyPr>
          <a:lstStyle/>
          <a:p>
            <a:r>
              <a:rPr lang="en-US" dirty="0" smtClean="0"/>
              <a:t>Test of Change</a:t>
            </a:r>
            <a:endParaRPr lang="en-US" dirty="0"/>
          </a:p>
        </p:txBody>
      </p:sp>
      <p:sp>
        <p:nvSpPr>
          <p:cNvPr id="16" name="TextBox 10"/>
          <p:cNvSpPr txBox="1">
            <a:spLocks noChangeArrowheads="1"/>
          </p:cNvSpPr>
          <p:nvPr/>
        </p:nvSpPr>
        <p:spPr bwMode="auto">
          <a:xfrm>
            <a:off x="6934200" y="3600804"/>
            <a:ext cx="2179674" cy="523220"/>
          </a:xfrm>
          <a:prstGeom prst="rect">
            <a:avLst/>
          </a:prstGeom>
          <a:noFill/>
          <a:ln w="9525">
            <a:noFill/>
            <a:miter lim="800000"/>
            <a:headEnd/>
            <a:tailEnd/>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r>
              <a:rPr lang="en-US" sz="1400" b="0" dirty="0"/>
              <a:t>Developed by: Associates in Process Improvement</a:t>
            </a:r>
          </a:p>
        </p:txBody>
      </p:sp>
    </p:spTree>
    <p:extLst>
      <p:ext uri="{BB962C8B-B14F-4D97-AF65-F5344CB8AC3E}">
        <p14:creationId xmlns:p14="http://schemas.microsoft.com/office/powerpoint/2010/main" val="22650566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b="1">
                <a:solidFill>
                  <a:schemeClr val="tx1"/>
                </a:solidFill>
                <a:latin typeface="Arial" pitchFamily="34" charset="0"/>
                <a:cs typeface="Arial" pitchFamily="34" charset="0"/>
              </a:defRPr>
            </a:lvl1pPr>
            <a:lvl2pPr marL="557213" indent="-214313" eaLnBrk="0" hangingPunct="0">
              <a:defRPr b="1">
                <a:solidFill>
                  <a:schemeClr val="tx1"/>
                </a:solidFill>
                <a:latin typeface="Arial" pitchFamily="34" charset="0"/>
                <a:cs typeface="Arial" pitchFamily="34" charset="0"/>
              </a:defRPr>
            </a:lvl2pPr>
            <a:lvl3pPr marL="857250" indent="-171450" eaLnBrk="0" hangingPunct="0">
              <a:defRPr b="1">
                <a:solidFill>
                  <a:schemeClr val="tx1"/>
                </a:solidFill>
                <a:latin typeface="Arial" pitchFamily="34" charset="0"/>
                <a:cs typeface="Arial" pitchFamily="34" charset="0"/>
              </a:defRPr>
            </a:lvl3pPr>
            <a:lvl4pPr marL="1200150" indent="-171450" eaLnBrk="0" hangingPunct="0">
              <a:defRPr b="1">
                <a:solidFill>
                  <a:schemeClr val="tx1"/>
                </a:solidFill>
                <a:latin typeface="Arial" pitchFamily="34" charset="0"/>
                <a:cs typeface="Arial" pitchFamily="34" charset="0"/>
              </a:defRPr>
            </a:lvl4pPr>
            <a:lvl5pPr marL="1543050" indent="-171450" eaLnBrk="0" hangingPunct="0">
              <a:defRPr b="1">
                <a:solidFill>
                  <a:schemeClr val="tx1"/>
                </a:solidFill>
                <a:latin typeface="Arial" pitchFamily="34" charset="0"/>
                <a:cs typeface="Arial" pitchFamily="34" charset="0"/>
              </a:defRPr>
            </a:lvl5pPr>
            <a:lvl6pPr marL="1885950" indent="-171450" eaLnBrk="0" fontAlgn="base" hangingPunct="0">
              <a:spcBef>
                <a:spcPct val="0"/>
              </a:spcBef>
              <a:spcAft>
                <a:spcPct val="0"/>
              </a:spcAft>
              <a:defRPr b="1">
                <a:solidFill>
                  <a:schemeClr val="tx1"/>
                </a:solidFill>
                <a:latin typeface="Arial" pitchFamily="34" charset="0"/>
                <a:cs typeface="Arial" pitchFamily="34" charset="0"/>
              </a:defRPr>
            </a:lvl6pPr>
            <a:lvl7pPr marL="2228850" indent="-171450" eaLnBrk="0" fontAlgn="base" hangingPunct="0">
              <a:spcBef>
                <a:spcPct val="0"/>
              </a:spcBef>
              <a:spcAft>
                <a:spcPct val="0"/>
              </a:spcAft>
              <a:defRPr b="1">
                <a:solidFill>
                  <a:schemeClr val="tx1"/>
                </a:solidFill>
                <a:latin typeface="Arial" pitchFamily="34" charset="0"/>
                <a:cs typeface="Arial" pitchFamily="34" charset="0"/>
              </a:defRPr>
            </a:lvl7pPr>
            <a:lvl8pPr marL="2571750" indent="-171450" eaLnBrk="0" fontAlgn="base" hangingPunct="0">
              <a:spcBef>
                <a:spcPct val="0"/>
              </a:spcBef>
              <a:spcAft>
                <a:spcPct val="0"/>
              </a:spcAft>
              <a:defRPr b="1">
                <a:solidFill>
                  <a:schemeClr val="tx1"/>
                </a:solidFill>
                <a:latin typeface="Arial" pitchFamily="34" charset="0"/>
                <a:cs typeface="Arial" pitchFamily="34" charset="0"/>
              </a:defRPr>
            </a:lvl8pPr>
            <a:lvl9pPr marL="2914650" indent="-171450" eaLnBrk="0" fontAlgn="base" hangingPunct="0">
              <a:spcBef>
                <a:spcPct val="0"/>
              </a:spcBef>
              <a:spcAft>
                <a:spcPct val="0"/>
              </a:spcAft>
              <a:defRPr b="1">
                <a:solidFill>
                  <a:schemeClr val="tx1"/>
                </a:solidFill>
                <a:latin typeface="Arial" pitchFamily="34" charset="0"/>
                <a:cs typeface="Arial" pitchFamily="34" charset="0"/>
              </a:defRPr>
            </a:lvl9pPr>
          </a:lstStyle>
          <a:p>
            <a:pPr eaLnBrk="1" hangingPunct="1"/>
            <a:fld id="{22BB3ADE-39A5-4A44-A9EF-E411CAFF3C25}" type="slidenum">
              <a:rPr lang="en-US" altLang="en-US" b="0" smtClean="0">
                <a:solidFill>
                  <a:srgbClr val="000000"/>
                </a:solidFill>
              </a:rPr>
              <a:pPr eaLnBrk="1" hangingPunct="1"/>
              <a:t>10</a:t>
            </a:fld>
            <a:endParaRPr lang="en-US" altLang="en-US" b="0" smtClean="0">
              <a:solidFill>
                <a:srgbClr val="000000"/>
              </a:solidFill>
            </a:endParaRPr>
          </a:p>
        </p:txBody>
      </p:sp>
      <p:sp>
        <p:nvSpPr>
          <p:cNvPr id="7171" name="Rectangle 2"/>
          <p:cNvSpPr>
            <a:spLocks noGrp="1" noChangeArrowheads="1"/>
          </p:cNvSpPr>
          <p:nvPr>
            <p:ph type="title" idx="4294967295"/>
          </p:nvPr>
        </p:nvSpPr>
        <p:spPr>
          <a:xfrm>
            <a:off x="1295400" y="422978"/>
            <a:ext cx="6781800" cy="857250"/>
          </a:xfrm>
        </p:spPr>
        <p:txBody>
          <a:bodyPr anchor="ctr"/>
          <a:lstStyle/>
          <a:p>
            <a:r>
              <a:rPr lang="en-US" altLang="en-US" dirty="0" smtClean="0"/>
              <a:t>Key Concepts</a:t>
            </a:r>
            <a:endParaRPr lang="en-US" altLang="en-US" sz="2700" dirty="0"/>
          </a:p>
        </p:txBody>
      </p:sp>
      <p:sp>
        <p:nvSpPr>
          <p:cNvPr id="7172" name="Rectangle 3"/>
          <p:cNvSpPr>
            <a:spLocks noGrp="1" noChangeArrowheads="1"/>
          </p:cNvSpPr>
          <p:nvPr>
            <p:ph type="body" idx="4294967295"/>
          </p:nvPr>
        </p:nvSpPr>
        <p:spPr>
          <a:xfrm>
            <a:off x="685800" y="1752600"/>
            <a:ext cx="7620000" cy="4191000"/>
          </a:xfrm>
        </p:spPr>
        <p:txBody>
          <a:bodyPr/>
          <a:lstStyle/>
          <a:p>
            <a:pPr marL="0" indent="0">
              <a:lnSpc>
                <a:spcPct val="90000"/>
              </a:lnSpc>
              <a:buNone/>
            </a:pPr>
            <a:r>
              <a:rPr lang="en-US" altLang="en-US" sz="2400" b="1" dirty="0"/>
              <a:t>For Safety</a:t>
            </a:r>
          </a:p>
          <a:p>
            <a:pPr lvl="1">
              <a:lnSpc>
                <a:spcPct val="90000"/>
              </a:lnSpc>
              <a:buFont typeface="Wingdings" panose="05000000000000000000" pitchFamily="2" charset="2"/>
              <a:buChar char="§"/>
            </a:pPr>
            <a:r>
              <a:rPr lang="en-US" altLang="en-US" sz="2400" dirty="0"/>
              <a:t>Focus on </a:t>
            </a:r>
            <a:r>
              <a:rPr lang="en-US" altLang="en-US" sz="2400" b="1" i="1" dirty="0">
                <a:solidFill>
                  <a:schemeClr val="tx2"/>
                </a:solidFill>
              </a:rPr>
              <a:t>systems</a:t>
            </a:r>
            <a:r>
              <a:rPr lang="en-US" altLang="en-US" sz="2400" dirty="0"/>
              <a:t>, not people</a:t>
            </a:r>
          </a:p>
          <a:p>
            <a:pPr lvl="1">
              <a:lnSpc>
                <a:spcPct val="90000"/>
              </a:lnSpc>
              <a:buFont typeface="Wingdings" panose="05000000000000000000" pitchFamily="2" charset="2"/>
              <a:buChar char="§"/>
            </a:pPr>
            <a:r>
              <a:rPr lang="en-US" altLang="en-US" sz="2400" dirty="0"/>
              <a:t>Work on a culture of safety</a:t>
            </a:r>
          </a:p>
          <a:p>
            <a:pPr marL="0" indent="0">
              <a:lnSpc>
                <a:spcPct val="90000"/>
              </a:lnSpc>
              <a:buNone/>
            </a:pPr>
            <a:r>
              <a:rPr lang="en-US" altLang="en-US" sz="2400" b="1" dirty="0"/>
              <a:t>For improvement:</a:t>
            </a:r>
          </a:p>
          <a:p>
            <a:pPr lvl="1">
              <a:lnSpc>
                <a:spcPct val="90000"/>
              </a:lnSpc>
              <a:buFont typeface="Wingdings" panose="05000000000000000000" pitchFamily="2" charset="2"/>
              <a:buChar char="§"/>
            </a:pPr>
            <a:r>
              <a:rPr lang="en-US" altLang="en-US" sz="2400" dirty="0"/>
              <a:t>Define a </a:t>
            </a:r>
            <a:r>
              <a:rPr lang="en-US" altLang="en-US" sz="2400" b="1" i="1" dirty="0"/>
              <a:t>clear aim</a:t>
            </a:r>
          </a:p>
          <a:p>
            <a:pPr lvl="1">
              <a:lnSpc>
                <a:spcPct val="90000"/>
              </a:lnSpc>
              <a:buFont typeface="Wingdings" panose="05000000000000000000" pitchFamily="2" charset="2"/>
              <a:buChar char="§"/>
            </a:pPr>
            <a:r>
              <a:rPr lang="en-US" altLang="en-US" sz="2400" dirty="0"/>
              <a:t>Use </a:t>
            </a:r>
            <a:r>
              <a:rPr lang="en-US" altLang="en-US" sz="2400" b="1" i="1" dirty="0">
                <a:solidFill>
                  <a:schemeClr val="tx2"/>
                </a:solidFill>
              </a:rPr>
              <a:t>measurement</a:t>
            </a:r>
            <a:r>
              <a:rPr lang="en-US" altLang="en-US" sz="2400" i="1" dirty="0">
                <a:solidFill>
                  <a:schemeClr val="tx2"/>
                </a:solidFill>
              </a:rPr>
              <a:t> </a:t>
            </a:r>
            <a:r>
              <a:rPr lang="en-US" altLang="en-US" sz="2400" b="1" i="1" dirty="0">
                <a:solidFill>
                  <a:schemeClr val="tx2"/>
                </a:solidFill>
              </a:rPr>
              <a:t>and data</a:t>
            </a:r>
            <a:r>
              <a:rPr lang="en-US" altLang="en-US" sz="2400" i="1" dirty="0"/>
              <a:t> </a:t>
            </a:r>
            <a:r>
              <a:rPr lang="en-US" altLang="en-US" sz="2400" dirty="0"/>
              <a:t>for decision making</a:t>
            </a:r>
          </a:p>
          <a:p>
            <a:pPr lvl="1">
              <a:lnSpc>
                <a:spcPct val="90000"/>
              </a:lnSpc>
              <a:buFont typeface="Wingdings" panose="05000000000000000000" pitchFamily="2" charset="2"/>
              <a:buChar char="§"/>
            </a:pPr>
            <a:r>
              <a:rPr lang="en-US" altLang="en-US" sz="2400" dirty="0"/>
              <a:t>Remember that improvement requires</a:t>
            </a:r>
            <a:r>
              <a:rPr lang="en-US" altLang="en-US" sz="2400" b="1" dirty="0"/>
              <a:t> </a:t>
            </a:r>
            <a:r>
              <a:rPr lang="en-US" altLang="en-US" sz="2400" b="1" i="1" dirty="0">
                <a:solidFill>
                  <a:schemeClr val="tx2"/>
                </a:solidFill>
              </a:rPr>
              <a:t>change</a:t>
            </a:r>
            <a:endParaRPr lang="en-US" altLang="en-US" sz="2400" i="1" dirty="0">
              <a:solidFill>
                <a:schemeClr val="tx2"/>
              </a:solidFill>
            </a:endParaRPr>
          </a:p>
          <a:p>
            <a:pPr lvl="1">
              <a:lnSpc>
                <a:spcPct val="90000"/>
              </a:lnSpc>
              <a:buFont typeface="Wingdings" panose="05000000000000000000" pitchFamily="2" charset="2"/>
              <a:buChar char="§"/>
            </a:pPr>
            <a:r>
              <a:rPr lang="en-US" altLang="en-US" sz="2400" b="1" i="1" dirty="0"/>
              <a:t>Keep testing </a:t>
            </a:r>
            <a:r>
              <a:rPr lang="en-US" altLang="en-US" sz="2400" dirty="0"/>
              <a:t>using PDSA</a:t>
            </a:r>
            <a:r>
              <a:rPr lang="en-US" altLang="en-US" sz="2400" b="1" dirty="0"/>
              <a:t> </a:t>
            </a:r>
            <a:r>
              <a:rPr lang="en-US" altLang="en-US" sz="2400" dirty="0"/>
              <a:t>cycles – keep tests small</a:t>
            </a:r>
          </a:p>
          <a:p>
            <a:pPr marL="0" indent="0">
              <a:lnSpc>
                <a:spcPct val="90000"/>
              </a:lnSpc>
              <a:buNone/>
            </a:pPr>
            <a:r>
              <a:rPr lang="en-US" altLang="en-US" sz="2400" b="1" dirty="0">
                <a:solidFill>
                  <a:srgbClr val="0070C0"/>
                </a:solidFill>
              </a:rPr>
              <a:t>For everything:</a:t>
            </a:r>
          </a:p>
          <a:p>
            <a:pPr lvl="1">
              <a:lnSpc>
                <a:spcPct val="90000"/>
              </a:lnSpc>
              <a:buFont typeface="Wingdings" panose="05000000000000000000" pitchFamily="2" charset="2"/>
              <a:buChar char="§"/>
            </a:pPr>
            <a:r>
              <a:rPr lang="en-US" altLang="en-US" sz="2400" dirty="0">
                <a:solidFill>
                  <a:srgbClr val="0070C0"/>
                </a:solidFill>
              </a:rPr>
              <a:t>Remember that</a:t>
            </a:r>
            <a:r>
              <a:rPr lang="en-US" altLang="en-US" sz="2400" b="1" dirty="0">
                <a:solidFill>
                  <a:srgbClr val="0070C0"/>
                </a:solidFill>
              </a:rPr>
              <a:t> </a:t>
            </a:r>
            <a:r>
              <a:rPr lang="en-US" altLang="en-US" sz="2400" b="1" i="1" dirty="0">
                <a:solidFill>
                  <a:srgbClr val="0070C0"/>
                </a:solidFill>
              </a:rPr>
              <a:t>customers</a:t>
            </a:r>
            <a:r>
              <a:rPr lang="en-US" altLang="en-US" sz="2400" b="1" dirty="0">
                <a:solidFill>
                  <a:srgbClr val="0070C0"/>
                </a:solidFill>
              </a:rPr>
              <a:t> </a:t>
            </a:r>
            <a:r>
              <a:rPr lang="en-US" altLang="en-US" sz="2400" dirty="0">
                <a:solidFill>
                  <a:srgbClr val="0070C0"/>
                </a:solidFill>
              </a:rPr>
              <a:t>are key</a:t>
            </a:r>
          </a:p>
        </p:txBody>
      </p:sp>
    </p:spTree>
    <p:extLst>
      <p:ext uri="{BB962C8B-B14F-4D97-AF65-F5344CB8AC3E}">
        <p14:creationId xmlns:p14="http://schemas.microsoft.com/office/powerpoint/2010/main" val="3643394738"/>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Seeing problems….</a:t>
            </a:r>
            <a:endParaRPr lang="en-US" dirty="0"/>
          </a:p>
        </p:txBody>
      </p:sp>
      <p:sp>
        <p:nvSpPr>
          <p:cNvPr id="5" name="Content Placeholder 2"/>
          <p:cNvSpPr>
            <a:spLocks noGrp="1"/>
          </p:cNvSpPr>
          <p:nvPr>
            <p:ph sz="half" idx="1"/>
          </p:nvPr>
        </p:nvSpPr>
        <p:spPr>
          <a:xfrm>
            <a:off x="685800" y="1981199"/>
            <a:ext cx="7772400" cy="3280913"/>
          </a:xfrm>
        </p:spPr>
        <p:txBody>
          <a:bodyPr/>
          <a:lstStyle/>
          <a:p>
            <a:pPr marL="0" indent="0">
              <a:buNone/>
            </a:pPr>
            <a:r>
              <a:rPr lang="en-US" sz="3200" dirty="0" smtClean="0"/>
              <a:t>Asking yourself – or your team - </a:t>
            </a:r>
          </a:p>
          <a:p>
            <a:pPr>
              <a:buFont typeface="Wingdings" panose="05000000000000000000" pitchFamily="2" charset="2"/>
              <a:buChar char="§"/>
            </a:pPr>
            <a:r>
              <a:rPr lang="en-US" sz="3200" dirty="0" smtClean="0"/>
              <a:t>What keeps you up at night?</a:t>
            </a:r>
          </a:p>
          <a:p>
            <a:pPr>
              <a:buFont typeface="Wingdings" panose="05000000000000000000" pitchFamily="2" charset="2"/>
              <a:buChar char="§"/>
            </a:pPr>
            <a:r>
              <a:rPr lang="en-US" sz="3200" dirty="0" smtClean="0"/>
              <a:t>How could patients be harmed in your practice?</a:t>
            </a:r>
          </a:p>
          <a:p>
            <a:pPr marL="0" indent="0">
              <a:buNone/>
            </a:pPr>
            <a:endParaRPr lang="en-US" dirty="0" smtClean="0"/>
          </a:p>
          <a:p>
            <a:endParaRPr lang="en-US" dirty="0" smtClean="0"/>
          </a:p>
          <a:p>
            <a:pPr marL="0" indent="0">
              <a:buNone/>
            </a:pPr>
            <a:endParaRPr lang="en-US" dirty="0"/>
          </a:p>
        </p:txBody>
      </p:sp>
    </p:spTree>
    <p:extLst>
      <p:ext uri="{BB962C8B-B14F-4D97-AF65-F5344CB8AC3E}">
        <p14:creationId xmlns:p14="http://schemas.microsoft.com/office/powerpoint/2010/main" val="2034963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…Solving Problems</a:t>
            </a:r>
            <a:endParaRPr lang="en-US" dirty="0"/>
          </a:p>
        </p:txBody>
      </p:sp>
      <p:sp>
        <p:nvSpPr>
          <p:cNvPr id="3" name="Content Placeholder 2"/>
          <p:cNvSpPr>
            <a:spLocks noGrp="1"/>
          </p:cNvSpPr>
          <p:nvPr>
            <p:ph sz="half" idx="1"/>
          </p:nvPr>
        </p:nvSpPr>
        <p:spPr>
          <a:xfrm>
            <a:off x="685800" y="1981200"/>
            <a:ext cx="7772400" cy="3867150"/>
          </a:xfrm>
        </p:spPr>
        <p:txBody>
          <a:bodyPr/>
          <a:lstStyle/>
          <a:p>
            <a:pPr>
              <a:buFont typeface="Wingdings" panose="05000000000000000000" pitchFamily="2" charset="2"/>
              <a:buChar char="§"/>
            </a:pPr>
            <a:r>
              <a:rPr lang="en-US" sz="3200" dirty="0"/>
              <a:t>This project is teaching the skills </a:t>
            </a:r>
            <a:r>
              <a:rPr lang="en-US" sz="3200" dirty="0" smtClean="0"/>
              <a:t>you will need to address problems</a:t>
            </a:r>
          </a:p>
          <a:p>
            <a:pPr marL="0" indent="0">
              <a:buNone/>
            </a:pPr>
            <a:r>
              <a:rPr lang="en-US" sz="3200" dirty="0" smtClean="0"/>
              <a:t>	……And to do it as a team.</a:t>
            </a:r>
          </a:p>
          <a:p>
            <a:pPr>
              <a:buFont typeface="Wingdings" panose="05000000000000000000" pitchFamily="2" charset="2"/>
              <a:buChar char="§"/>
            </a:pPr>
            <a:endParaRPr lang="en-US" sz="3200" dirty="0"/>
          </a:p>
          <a:p>
            <a:pPr>
              <a:buFont typeface="Wingdings" panose="05000000000000000000" pitchFamily="2" charset="2"/>
              <a:buChar char="§"/>
            </a:pPr>
            <a:r>
              <a:rPr lang="en-US" sz="3200" dirty="0" smtClean="0"/>
              <a:t>By developing </a:t>
            </a:r>
            <a:r>
              <a:rPr lang="en-US" sz="3200" dirty="0"/>
              <a:t>a learning environment </a:t>
            </a:r>
            <a:r>
              <a:rPr lang="en-US" sz="3200" dirty="0" smtClean="0"/>
              <a:t>within your practice that is focused </a:t>
            </a:r>
            <a:r>
              <a:rPr lang="en-US" sz="3200" dirty="0"/>
              <a:t>on improvemen</a:t>
            </a:r>
            <a:r>
              <a:rPr lang="en-US" dirty="0"/>
              <a:t>t</a:t>
            </a:r>
          </a:p>
          <a:p>
            <a:endParaRPr lang="en-US" dirty="0"/>
          </a:p>
        </p:txBody>
      </p:sp>
    </p:spTree>
    <p:extLst>
      <p:ext uri="{BB962C8B-B14F-4D97-AF65-F5344CB8AC3E}">
        <p14:creationId xmlns:p14="http://schemas.microsoft.com/office/powerpoint/2010/main" val="30803918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sz="half" idx="1"/>
          </p:nvPr>
        </p:nvSpPr>
        <p:spPr>
          <a:xfrm>
            <a:off x="457200" y="1752600"/>
            <a:ext cx="8001000" cy="3867150"/>
          </a:xfrm>
        </p:spPr>
        <p:txBody>
          <a:bodyPr/>
          <a:lstStyle/>
          <a:p>
            <a:pPr lvl="1">
              <a:buFont typeface="Wingdings" panose="05000000000000000000" pitchFamily="2" charset="2"/>
              <a:buChar char="§"/>
            </a:pPr>
            <a:r>
              <a:rPr lang="en-US" sz="3200" dirty="0"/>
              <a:t>Purpose: Improving patient safety in office practice/ambulatory care</a:t>
            </a:r>
          </a:p>
          <a:p>
            <a:pPr lvl="1">
              <a:buFont typeface="Wingdings" panose="05000000000000000000" pitchFamily="2" charset="2"/>
              <a:buChar char="§"/>
            </a:pPr>
            <a:r>
              <a:rPr lang="en-US" sz="3200" dirty="0" smtClean="0"/>
              <a:t>Key Concepts: </a:t>
            </a:r>
          </a:p>
          <a:p>
            <a:pPr lvl="2">
              <a:buFont typeface="Wingdings" panose="05000000000000000000" pitchFamily="2" charset="2"/>
              <a:buChar char="§"/>
            </a:pPr>
            <a:r>
              <a:rPr lang="en-US" altLang="en-US" sz="2800" dirty="0" smtClean="0"/>
              <a:t>System Thinking and Safety Culture </a:t>
            </a:r>
          </a:p>
          <a:p>
            <a:pPr lvl="2">
              <a:buFont typeface="Wingdings" panose="05000000000000000000" pitchFamily="2" charset="2"/>
              <a:buChar char="§"/>
            </a:pPr>
            <a:r>
              <a:rPr lang="en-US" altLang="en-US" sz="2800" dirty="0" smtClean="0"/>
              <a:t>Model for Improvement </a:t>
            </a:r>
          </a:p>
          <a:p>
            <a:pPr lvl="2">
              <a:buFont typeface="Wingdings" panose="05000000000000000000" pitchFamily="2" charset="2"/>
              <a:buChar char="§"/>
            </a:pPr>
            <a:r>
              <a:rPr lang="en-US" altLang="en-US" sz="2800" dirty="0" smtClean="0"/>
              <a:t>Patient-centered</a:t>
            </a:r>
            <a:endParaRPr lang="en-US" sz="2800" dirty="0"/>
          </a:p>
          <a:p>
            <a:pPr lvl="1">
              <a:buFont typeface="Wingdings" panose="05000000000000000000" pitchFamily="2" charset="2"/>
              <a:buChar char="§"/>
            </a:pPr>
            <a:r>
              <a:rPr lang="en-US" sz="3200" dirty="0" smtClean="0"/>
              <a:t>“Seeing </a:t>
            </a:r>
            <a:r>
              <a:rPr lang="en-US" sz="3200" dirty="0"/>
              <a:t>and Solving Problems”</a:t>
            </a:r>
          </a:p>
          <a:p>
            <a:pPr marL="0" indent="0">
              <a:buNone/>
            </a:pPr>
            <a:endParaRPr lang="en-US" dirty="0"/>
          </a:p>
        </p:txBody>
      </p:sp>
    </p:spTree>
    <p:extLst>
      <p:ext uri="{BB962C8B-B14F-4D97-AF65-F5344CB8AC3E}">
        <p14:creationId xmlns:p14="http://schemas.microsoft.com/office/powerpoint/2010/main" val="1588817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Seeing and Solving Problems</a:t>
            </a:r>
            <a:endParaRPr lang="en-US" dirty="0"/>
          </a:p>
        </p:txBody>
      </p:sp>
      <p:sp>
        <p:nvSpPr>
          <p:cNvPr id="4" name="Content Placeholder 3"/>
          <p:cNvSpPr>
            <a:spLocks noGrp="1"/>
          </p:cNvSpPr>
          <p:nvPr>
            <p:ph sz="half" idx="2"/>
          </p:nvPr>
        </p:nvSpPr>
        <p:spPr>
          <a:xfrm>
            <a:off x="457200" y="1752600"/>
            <a:ext cx="8001000" cy="3505200"/>
          </a:xfrm>
        </p:spPr>
        <p:txBody>
          <a:bodyPr/>
          <a:lstStyle/>
          <a:p>
            <a:pPr>
              <a:buFont typeface="Wingdings" panose="05000000000000000000" pitchFamily="2" charset="2"/>
              <a:buChar char="§"/>
            </a:pPr>
            <a:r>
              <a:rPr lang="en-US" dirty="0" smtClean="0"/>
              <a:t>Acknowledging problems in our office processes can be a challenge – takes courage</a:t>
            </a:r>
          </a:p>
          <a:p>
            <a:pPr>
              <a:buFont typeface="Wingdings" panose="05000000000000000000" pitchFamily="2" charset="2"/>
              <a:buChar char="§"/>
            </a:pPr>
            <a:r>
              <a:rPr lang="en-US" dirty="0" smtClean="0"/>
              <a:t>We may come to accept that things don’t always work the way they should – </a:t>
            </a:r>
          </a:p>
          <a:p>
            <a:pPr marL="0" indent="0">
              <a:buNone/>
            </a:pPr>
            <a:r>
              <a:rPr lang="en-US" dirty="0"/>
              <a:t>	</a:t>
            </a:r>
            <a:r>
              <a:rPr lang="en-US" dirty="0" smtClean="0"/>
              <a:t>“culture of low expectations”</a:t>
            </a:r>
          </a:p>
          <a:p>
            <a:pPr>
              <a:buFont typeface="Wingdings" panose="05000000000000000000" pitchFamily="2" charset="2"/>
              <a:buChar char="§"/>
            </a:pPr>
            <a:endParaRPr lang="en-US" dirty="0" smtClean="0"/>
          </a:p>
          <a:p>
            <a:pPr>
              <a:buFont typeface="Wingdings" panose="05000000000000000000" pitchFamily="2" charset="2"/>
              <a:buChar char="§"/>
            </a:pPr>
            <a:r>
              <a:rPr lang="en-US" dirty="0" smtClean="0"/>
              <a:t>Thanks to MA-PIP teams who are willing to share their stories – with the problems!</a:t>
            </a:r>
          </a:p>
          <a:p>
            <a:endParaRPr lang="en-US" b="1" dirty="0"/>
          </a:p>
        </p:txBody>
      </p:sp>
    </p:spTree>
    <p:extLst>
      <p:ext uri="{BB962C8B-B14F-4D97-AF65-F5344CB8AC3E}">
        <p14:creationId xmlns:p14="http://schemas.microsoft.com/office/powerpoint/2010/main" val="12944563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How will MA-PIP help us achieve a dynamic learning environment?</a:t>
            </a:r>
            <a:endParaRPr lang="en-US" sz="3600" dirty="0"/>
          </a:p>
        </p:txBody>
      </p:sp>
      <p:sp>
        <p:nvSpPr>
          <p:cNvPr id="3" name="Content Placeholder 2"/>
          <p:cNvSpPr>
            <a:spLocks noGrp="1"/>
          </p:cNvSpPr>
          <p:nvPr>
            <p:ph sz="half" idx="1"/>
          </p:nvPr>
        </p:nvSpPr>
        <p:spPr>
          <a:xfrm>
            <a:off x="685800" y="1676400"/>
            <a:ext cx="7772400" cy="4343400"/>
          </a:xfrm>
        </p:spPr>
        <p:txBody>
          <a:bodyPr/>
          <a:lstStyle/>
          <a:p>
            <a:pPr marL="0" indent="0">
              <a:buNone/>
            </a:pPr>
            <a:r>
              <a:rPr lang="en-US" dirty="0" smtClean="0"/>
              <a:t>Presentations from MAPS practices about their improvement work</a:t>
            </a:r>
          </a:p>
          <a:p>
            <a:pPr lvl="1">
              <a:buSzPct val="100000"/>
              <a:buFont typeface="Arial" panose="020B0604020202020204" pitchFamily="34" charset="0"/>
              <a:buChar char="•"/>
            </a:pPr>
            <a:r>
              <a:rPr lang="en-US" dirty="0" smtClean="0"/>
              <a:t>Identified problems that they want to work on – </a:t>
            </a:r>
            <a:r>
              <a:rPr lang="en-US" u="sng" dirty="0" smtClean="0"/>
              <a:t>takes courage to acknowledge</a:t>
            </a:r>
          </a:p>
          <a:p>
            <a:pPr lvl="1">
              <a:buSzPct val="100000"/>
              <a:buFont typeface="Arial" panose="020B0604020202020204" pitchFamily="34" charset="0"/>
              <a:buChar char="•"/>
            </a:pPr>
            <a:r>
              <a:rPr lang="en-US" dirty="0" smtClean="0"/>
              <a:t>Developed a team to understand the problem, test changes to identify improvements</a:t>
            </a:r>
          </a:p>
          <a:p>
            <a:pPr lvl="1">
              <a:buSzPct val="100000"/>
              <a:buFont typeface="Arial" panose="020B0604020202020204" pitchFamily="34" charset="0"/>
              <a:buChar char="•"/>
            </a:pPr>
            <a:r>
              <a:rPr lang="en-US" dirty="0" smtClean="0"/>
              <a:t>Share the lessons from their work–</a:t>
            </a:r>
          </a:p>
          <a:p>
            <a:pPr marL="0" indent="0">
              <a:buNone/>
            </a:pPr>
            <a:endParaRPr lang="en-US" dirty="0" smtClean="0"/>
          </a:p>
          <a:p>
            <a:pPr marL="0" indent="0">
              <a:buNone/>
            </a:pPr>
            <a:r>
              <a:rPr lang="en-US" dirty="0" smtClean="0"/>
              <a:t>Learn to improve our work as we do our work</a:t>
            </a:r>
            <a:endParaRPr lang="en-US" dirty="0"/>
          </a:p>
        </p:txBody>
      </p:sp>
    </p:spTree>
    <p:extLst>
      <p:ext uri="{BB962C8B-B14F-4D97-AF65-F5344CB8AC3E}">
        <p14:creationId xmlns:p14="http://schemas.microsoft.com/office/powerpoint/2010/main" val="22244140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spTree>
    <p:extLst>
      <p:ext uri="{BB962C8B-B14F-4D97-AF65-F5344CB8AC3E}">
        <p14:creationId xmlns:p14="http://schemas.microsoft.com/office/powerpoint/2010/main" val="207446626"/>
      </p:ext>
    </p:extLst>
  </p:cSld>
  <p:clrMapOvr>
    <a:masterClrMapping/>
  </p:clrMapOvr>
  <p:timing>
    <p:tnLst>
      <p:par>
        <p:cTn id="1" dur="indefinite" restart="never" nodeType="tmRoot"/>
      </p:par>
    </p:tnLst>
  </p:timing>
</p:sld>
</file>

<file path=ppt/theme/theme1.xml><?xml version="1.0" encoding="utf-8"?>
<a:theme xmlns:a="http://schemas.openxmlformats.org/drawingml/2006/main" name="Coalition-MAH powerpoint template">
  <a:themeElements>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 template Mount Auburn Office Practice Improvement Projec</Template>
  <TotalTime>891</TotalTime>
  <Words>981</Words>
  <Application>Microsoft Office PowerPoint</Application>
  <PresentationFormat>On-screen Show (4:3)</PresentationFormat>
  <Paragraphs>158</Paragraphs>
  <Slides>16</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Monotype Sorts</vt:lpstr>
      <vt:lpstr>Times New Roman</vt:lpstr>
      <vt:lpstr>Wingdings</vt:lpstr>
      <vt:lpstr>Coalition-MAH powerpoint template</vt:lpstr>
      <vt:lpstr>Welcome to the Mount Auburn Practice Improvement Program Community Learning Session</vt:lpstr>
      <vt:lpstr> MA-PIP: Purpose, Key Concepts,  Seeing and Solving Problems  Yvonne Cheung, MD, MPH, CPPS Chair, Department of Quality and Patient Safety  Mount Auburn Hospital </vt:lpstr>
      <vt:lpstr>Learning Objectives</vt:lpstr>
      <vt:lpstr>Mount Auburn Practice Improvement Program (MA-PIP):  Why now?</vt:lpstr>
      <vt:lpstr>Key Concepts</vt:lpstr>
      <vt:lpstr> Science of Patient Safety </vt:lpstr>
      <vt:lpstr>Patient safety priorities  in ambulatory care </vt:lpstr>
      <vt:lpstr>Key Concepts</vt:lpstr>
      <vt:lpstr>Model for Improvement</vt:lpstr>
      <vt:lpstr>Key Concepts</vt:lpstr>
      <vt:lpstr>Seeing problems….</vt:lpstr>
      <vt:lpstr>…Solving Problems</vt:lpstr>
      <vt:lpstr>Summary</vt:lpstr>
      <vt:lpstr>Seeing and Solving Problems</vt:lpstr>
      <vt:lpstr>How will MA-PIP help us achieve a dynamic learning environment?</vt:lpstr>
      <vt:lpstr>Thank you.</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Capstick</dc:creator>
  <cp:lastModifiedBy>Elizabeth Capstick</cp:lastModifiedBy>
  <cp:revision>41</cp:revision>
  <cp:lastPrinted>2015-08-27T15:40:33Z</cp:lastPrinted>
  <dcterms:created xsi:type="dcterms:W3CDTF">2015-07-08T14:27:07Z</dcterms:created>
  <dcterms:modified xsi:type="dcterms:W3CDTF">2015-09-25T10:14:52Z</dcterms:modified>
</cp:coreProperties>
</file>